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  <p:sldMasterId id="2147483732" r:id="rId2"/>
    <p:sldMasterId id="2147483744" r:id="rId3"/>
    <p:sldMasterId id="2147483756" r:id="rId4"/>
    <p:sldMasterId id="2147483768" r:id="rId5"/>
    <p:sldMasterId id="2147483780" r:id="rId6"/>
  </p:sldMasterIdLst>
  <p:notesMasterIdLst>
    <p:notesMasterId r:id="rId21"/>
  </p:notesMasterIdLst>
  <p:sldIdLst>
    <p:sldId id="256" r:id="rId7"/>
    <p:sldId id="284" r:id="rId8"/>
    <p:sldId id="285" r:id="rId9"/>
    <p:sldId id="291" r:id="rId10"/>
    <p:sldId id="292" r:id="rId11"/>
    <p:sldId id="293" r:id="rId12"/>
    <p:sldId id="295" r:id="rId13"/>
    <p:sldId id="294" r:id="rId14"/>
    <p:sldId id="297" r:id="rId15"/>
    <p:sldId id="302" r:id="rId16"/>
    <p:sldId id="304" r:id="rId17"/>
    <p:sldId id="298" r:id="rId18"/>
    <p:sldId id="299" r:id="rId19"/>
    <p:sldId id="301" r:id="rId20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AE73D"/>
    <a:srgbClr val="7020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83837" autoAdjust="0"/>
  </p:normalViewPr>
  <p:slideViewPr>
    <p:cSldViewPr>
      <p:cViewPr varScale="1">
        <p:scale>
          <a:sx n="61" d="100"/>
          <a:sy n="61" d="100"/>
        </p:scale>
        <p:origin x="-138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7B7DED-9956-42F9-A418-0FA26503E073}" type="datetimeFigureOut">
              <a:rPr lang="ru-RU" smtClean="0"/>
              <a:t>02.11.2012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C6DD68-8A7F-4E10-8CB6-F322DB8E0C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40922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C6DD68-8A7F-4E10-8CB6-F322DB8E0C28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741473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C6DD68-8A7F-4E10-8CB6-F322DB8E0C28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745363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C6DD68-8A7F-4E10-8CB6-F322DB8E0C28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745363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C6DD68-8A7F-4E10-8CB6-F322DB8E0C28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551094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C6DD68-8A7F-4E10-8CB6-F322DB8E0C28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601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C6DD68-8A7F-4E10-8CB6-F322DB8E0C28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39899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C6DD68-8A7F-4E10-8CB6-F322DB8E0C28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33116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C6DD68-8A7F-4E10-8CB6-F322DB8E0C28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86817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C6DD68-8A7F-4E10-8CB6-F322DB8E0C28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84223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C6DD68-8A7F-4E10-8CB6-F322DB8E0C28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0375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C6DD68-8A7F-4E10-8CB6-F322DB8E0C28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17687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z="140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C6DD68-8A7F-4E10-8CB6-F322DB8E0C28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94164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C6DD68-8A7F-4E10-8CB6-F322DB8E0C28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07498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70594-C552-4374-AD83-923BA7AF334B}" type="datetimeFigureOut">
              <a:rPr lang="es-ES" smtClean="0"/>
              <a:t>02/11/2012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94AAB-610B-4725-BC96-783D417AD47B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57650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70594-C552-4374-AD83-923BA7AF334B}" type="datetimeFigureOut">
              <a:rPr lang="es-ES" smtClean="0"/>
              <a:t>02/11/2012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94AAB-610B-4725-BC96-783D417AD47B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06329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70594-C552-4374-AD83-923BA7AF334B}" type="datetimeFigureOut">
              <a:rPr lang="es-ES" smtClean="0"/>
              <a:t>02/11/2012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94AAB-610B-4725-BC96-783D417AD47B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750161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70594-C552-4374-AD83-923BA7AF334B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02/11/2012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94AAB-610B-4725-BC96-783D417AD47B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14119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70594-C552-4374-AD83-923BA7AF334B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02/11/2012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94AAB-610B-4725-BC96-783D417AD47B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31511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70594-C552-4374-AD83-923BA7AF334B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02/11/2012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94AAB-610B-4725-BC96-783D417AD47B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58695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70594-C552-4374-AD83-923BA7AF334B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02/11/2012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94AAB-610B-4725-BC96-783D417AD47B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15738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70594-C552-4374-AD83-923BA7AF334B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02/11/2012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94AAB-610B-4725-BC96-783D417AD47B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48111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70594-C552-4374-AD83-923BA7AF334B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02/11/2012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94AAB-610B-4725-BC96-783D417AD47B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45308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70594-C552-4374-AD83-923BA7AF334B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02/11/2012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94AAB-610B-4725-BC96-783D417AD47B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969867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70594-C552-4374-AD83-923BA7AF334B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02/11/2012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94AAB-610B-4725-BC96-783D417AD47B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3147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70594-C552-4374-AD83-923BA7AF334B}" type="datetimeFigureOut">
              <a:rPr lang="es-ES" smtClean="0"/>
              <a:t>02/11/2012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94AAB-610B-4725-BC96-783D417AD47B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225247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70594-C552-4374-AD83-923BA7AF334B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02/11/2012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94AAB-610B-4725-BC96-783D417AD47B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505747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70594-C552-4374-AD83-923BA7AF334B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02/11/2012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94AAB-610B-4725-BC96-783D417AD47B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38883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70594-C552-4374-AD83-923BA7AF334B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02/11/2012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94AAB-610B-4725-BC96-783D417AD47B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606213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70594-C552-4374-AD83-923BA7AF334B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02/11/2012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94AAB-610B-4725-BC96-783D417AD47B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17037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70594-C552-4374-AD83-923BA7AF334B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02/11/2012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94AAB-610B-4725-BC96-783D417AD47B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135557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70594-C552-4374-AD83-923BA7AF334B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02/11/2012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94AAB-610B-4725-BC96-783D417AD47B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901903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70594-C552-4374-AD83-923BA7AF334B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02/11/2012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94AAB-610B-4725-BC96-783D417AD47B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415323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70594-C552-4374-AD83-923BA7AF334B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02/11/2012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94AAB-610B-4725-BC96-783D417AD47B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617732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70594-C552-4374-AD83-923BA7AF334B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02/11/2012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94AAB-610B-4725-BC96-783D417AD47B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738989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70594-C552-4374-AD83-923BA7AF334B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02/11/2012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94AAB-610B-4725-BC96-783D417AD47B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7983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70594-C552-4374-AD83-923BA7AF334B}" type="datetimeFigureOut">
              <a:rPr lang="es-ES" smtClean="0"/>
              <a:t>02/11/2012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94AAB-610B-4725-BC96-783D417AD47B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2584377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70594-C552-4374-AD83-923BA7AF334B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02/11/2012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94AAB-610B-4725-BC96-783D417AD47B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608800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70594-C552-4374-AD83-923BA7AF334B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02/11/2012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94AAB-610B-4725-BC96-783D417AD47B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885063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70594-C552-4374-AD83-923BA7AF334B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02/11/2012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94AAB-610B-4725-BC96-783D417AD47B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969803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70594-C552-4374-AD83-923BA7AF334B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02/11/2012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94AAB-610B-4725-BC96-783D417AD47B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50805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70594-C552-4374-AD83-923BA7AF334B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02/11/2012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94AAB-610B-4725-BC96-783D417AD47B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387762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70594-C552-4374-AD83-923BA7AF334B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02/11/2012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94AAB-610B-4725-BC96-783D417AD47B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588565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70594-C552-4374-AD83-923BA7AF334B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02/11/2012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94AAB-610B-4725-BC96-783D417AD47B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557046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70594-C552-4374-AD83-923BA7AF334B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02/11/2012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94AAB-610B-4725-BC96-783D417AD47B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716019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70594-C552-4374-AD83-923BA7AF334B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02/11/2012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94AAB-610B-4725-BC96-783D417AD47B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605774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70594-C552-4374-AD83-923BA7AF334B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02/11/2012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94AAB-610B-4725-BC96-783D417AD47B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7684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70594-C552-4374-AD83-923BA7AF334B}" type="datetimeFigureOut">
              <a:rPr lang="es-ES" smtClean="0"/>
              <a:t>02/11/2012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94AAB-610B-4725-BC96-783D417AD47B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0472194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70594-C552-4374-AD83-923BA7AF334B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02/11/2012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94AAB-610B-4725-BC96-783D417AD47B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39887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70594-C552-4374-AD83-923BA7AF334B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02/11/2012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94AAB-610B-4725-BC96-783D417AD47B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723161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70594-C552-4374-AD83-923BA7AF334B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02/11/2012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94AAB-610B-4725-BC96-783D417AD47B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127701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70594-C552-4374-AD83-923BA7AF334B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02/11/2012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94AAB-610B-4725-BC96-783D417AD47B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133811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70594-C552-4374-AD83-923BA7AF334B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02/11/2012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94AAB-610B-4725-BC96-783D417AD47B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081113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70594-C552-4374-AD83-923BA7AF334B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02/11/2012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94AAB-610B-4725-BC96-783D417AD47B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387762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70594-C552-4374-AD83-923BA7AF334B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02/11/2012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94AAB-610B-4725-BC96-783D417AD47B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588565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70594-C552-4374-AD83-923BA7AF334B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02/11/2012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94AAB-610B-4725-BC96-783D417AD47B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557046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70594-C552-4374-AD83-923BA7AF334B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02/11/2012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94AAB-610B-4725-BC96-783D417AD47B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716019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70594-C552-4374-AD83-923BA7AF334B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02/11/2012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94AAB-610B-4725-BC96-783D417AD47B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60577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70594-C552-4374-AD83-923BA7AF334B}" type="datetimeFigureOut">
              <a:rPr lang="es-ES" smtClean="0"/>
              <a:t>02/11/2012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94AAB-610B-4725-BC96-783D417AD47B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3347965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70594-C552-4374-AD83-923BA7AF334B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02/11/2012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94AAB-610B-4725-BC96-783D417AD47B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7684046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70594-C552-4374-AD83-923BA7AF334B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02/11/2012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94AAB-610B-4725-BC96-783D417AD47B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3988787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70594-C552-4374-AD83-923BA7AF334B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02/11/2012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94AAB-610B-4725-BC96-783D417AD47B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723161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70594-C552-4374-AD83-923BA7AF334B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02/11/2012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94AAB-610B-4725-BC96-783D417AD47B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127701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70594-C552-4374-AD83-923BA7AF334B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02/11/2012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94AAB-610B-4725-BC96-783D417AD47B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1338117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70594-C552-4374-AD83-923BA7AF334B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02/11/2012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94AAB-610B-4725-BC96-783D417AD47B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0811130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70594-C552-4374-AD83-923BA7AF334B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02/11/2012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94AAB-610B-4725-BC96-783D417AD47B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3467326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70594-C552-4374-AD83-923BA7AF334B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02/11/2012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94AAB-610B-4725-BC96-783D417AD47B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077620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70594-C552-4374-AD83-923BA7AF334B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02/11/2012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94AAB-610B-4725-BC96-783D417AD47B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194561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70594-C552-4374-AD83-923BA7AF334B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02/11/2012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94AAB-610B-4725-BC96-783D417AD47B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59809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70594-C552-4374-AD83-923BA7AF334B}" type="datetimeFigureOut">
              <a:rPr lang="es-ES" smtClean="0"/>
              <a:t>02/11/2012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94AAB-610B-4725-BC96-783D417AD47B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1834667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70594-C552-4374-AD83-923BA7AF334B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02/11/2012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94AAB-610B-4725-BC96-783D417AD47B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3271236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70594-C552-4374-AD83-923BA7AF334B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02/11/2012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94AAB-610B-4725-BC96-783D417AD47B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3050244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70594-C552-4374-AD83-923BA7AF334B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02/11/2012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94AAB-610B-4725-BC96-783D417AD47B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5778084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70594-C552-4374-AD83-923BA7AF334B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02/11/2012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94AAB-610B-4725-BC96-783D417AD47B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632895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70594-C552-4374-AD83-923BA7AF334B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02/11/2012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94AAB-610B-4725-BC96-783D417AD47B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2701369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70594-C552-4374-AD83-923BA7AF334B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02/11/2012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94AAB-610B-4725-BC96-783D417AD47B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795180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70594-C552-4374-AD83-923BA7AF334B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02/11/2012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94AAB-610B-4725-BC96-783D417AD47B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8033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70594-C552-4374-AD83-923BA7AF334B}" type="datetimeFigureOut">
              <a:rPr lang="es-ES" smtClean="0"/>
              <a:t>02/11/2012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94AAB-610B-4725-BC96-783D417AD47B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05014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70594-C552-4374-AD83-923BA7AF334B}" type="datetimeFigureOut">
              <a:rPr lang="es-ES" smtClean="0"/>
              <a:t>02/11/2012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94AAB-610B-4725-BC96-783D417AD47B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02277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70594-C552-4374-AD83-923BA7AF334B}" type="datetimeFigureOut">
              <a:rPr lang="es-ES" smtClean="0"/>
              <a:t>02/11/2012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94AAB-610B-4725-BC96-783D417AD47B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64773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070594-C552-4374-AD83-923BA7AF334B}" type="datetimeFigureOut">
              <a:rPr lang="es-ES" smtClean="0"/>
              <a:t>02/11/2012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694AAB-610B-4725-BC96-783D417AD47B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94257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070594-C552-4374-AD83-923BA7AF334B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02/11/2012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694AAB-610B-4725-BC96-783D417AD47B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5205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070594-C552-4374-AD83-923BA7AF334B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02/11/2012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694AAB-610B-4725-BC96-783D417AD47B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129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070594-C552-4374-AD83-923BA7AF334B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02/11/2012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694AAB-610B-4725-BC96-783D417AD47B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0025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070594-C552-4374-AD83-923BA7AF334B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02/11/2012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694AAB-610B-4725-BC96-783D417AD47B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0025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070594-C552-4374-AD83-923BA7AF334B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02/11/2012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694AAB-610B-4725-BC96-783D417AD47B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4564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Рисунок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19" y="6419914"/>
            <a:ext cx="827217" cy="393462"/>
          </a:xfrm>
          <a:prstGeom prst="rect">
            <a:avLst/>
          </a:prstGeom>
        </p:spPr>
      </p:pic>
      <p:sp>
        <p:nvSpPr>
          <p:cNvPr id="23" name="1 Título"/>
          <p:cNvSpPr txBox="1">
            <a:spLocks/>
          </p:cNvSpPr>
          <p:nvPr/>
        </p:nvSpPr>
        <p:spPr>
          <a:xfrm>
            <a:off x="414908" y="692696"/>
            <a:ext cx="8189540" cy="3600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5760"/>
              </a:lnSpc>
              <a:spcBef>
                <a:spcPts val="0"/>
              </a:spcBef>
            </a:pPr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Долгосрочный аутсорсинг в разработке ПО</a:t>
            </a:r>
          </a:p>
          <a:p>
            <a:pPr algn="l">
              <a:lnSpc>
                <a:spcPts val="5760"/>
              </a:lnSpc>
              <a:spcBef>
                <a:spcPts val="0"/>
              </a:spcBef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или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учимся управлять малыми командами</a:t>
            </a:r>
          </a:p>
          <a:p>
            <a:pPr algn="l">
              <a:lnSpc>
                <a:spcPts val="5760"/>
              </a:lnSpc>
              <a:spcBef>
                <a:spcPts val="0"/>
              </a:spcBef>
            </a:pPr>
            <a:endParaRPr lang="es-HN" sz="5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4" name="1 Título"/>
          <p:cNvSpPr txBox="1">
            <a:spLocks/>
          </p:cNvSpPr>
          <p:nvPr/>
        </p:nvSpPr>
        <p:spPr>
          <a:xfrm>
            <a:off x="5940152" y="6410353"/>
            <a:ext cx="3096344" cy="40302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900" b="1" dirty="0" smtClean="0">
                <a:solidFill>
                  <a:schemeClr val="bg1"/>
                </a:solidFill>
              </a:rPr>
              <a:t>Bogdan Nasypanyy </a:t>
            </a:r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</a:rPr>
              <a:t>for</a:t>
            </a:r>
            <a:endParaRPr lang="en-US" sz="900" dirty="0">
              <a:solidFill>
                <a:schemeClr val="bg1">
                  <a:lumMod val="75000"/>
                </a:schemeClr>
              </a:solidFill>
            </a:endParaRPr>
          </a:p>
          <a:p>
            <a:pPr algn="r"/>
            <a:r>
              <a:rPr lang="en-US" sz="900" b="1" dirty="0" smtClean="0">
                <a:solidFill>
                  <a:schemeClr val="bg1"/>
                </a:solidFill>
              </a:rPr>
              <a:t>PM-Forum 2012 “Uncover the business potential</a:t>
            </a:r>
            <a:r>
              <a:rPr lang="en-US" sz="900" dirty="0" smtClean="0">
                <a:solidFill>
                  <a:schemeClr val="bg1"/>
                </a:solidFill>
              </a:rPr>
              <a:t>”</a:t>
            </a:r>
            <a:endParaRPr lang="en-US" sz="900" dirty="0">
              <a:solidFill>
                <a:schemeClr val="bg1"/>
              </a:solidFill>
            </a:endParaRPr>
          </a:p>
          <a:p>
            <a:pPr algn="r"/>
            <a:endParaRPr lang="en-US" sz="8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1259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 Título"/>
          <p:cNvSpPr txBox="1">
            <a:spLocks/>
          </p:cNvSpPr>
          <p:nvPr/>
        </p:nvSpPr>
        <p:spPr>
          <a:xfrm>
            <a:off x="323528" y="-99392"/>
            <a:ext cx="7845323" cy="13909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5760"/>
              </a:lnSpc>
              <a:spcBef>
                <a:spcPts val="0"/>
              </a:spcBef>
            </a:pPr>
            <a:r>
              <a:rPr lang="ru-RU" sz="493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Вопрос о смысле</a:t>
            </a:r>
            <a:endParaRPr lang="es-HN" sz="5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532506" y="1628800"/>
            <a:ext cx="7999934" cy="4308872"/>
          </a:xfrm>
          <a:prstGeom prst="rect">
            <a:avLst/>
          </a:prstGeom>
          <a:noFill/>
        </p:spPr>
        <p:txBody>
          <a:bodyPr wrap="square" lIns="0" tIns="0" rIns="0" bIns="0" numCol="1" spcCol="720000" rtlCol="0">
            <a:spAutoFit/>
          </a:bodyPr>
          <a:lstStyle/>
          <a:p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Ожидания заказчика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ru-RU" sz="3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rPr>
              <a:t>Скорость, качество, объем</a:t>
            </a:r>
          </a:p>
          <a:p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Цели компании</a:t>
            </a:r>
            <a:endParaRPr lang="ru-RU" sz="32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914400" lvl="1" indent="-457200">
              <a:buFont typeface="Arial" pitchFamily="34" charset="0"/>
              <a:buChar char="•"/>
            </a:pPr>
            <a:r>
              <a:rPr lang="ru-RU" sz="3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rPr>
              <a:t>Эффективность, стабильный рост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ru-RU" sz="3200" b="1" u="sng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rPr>
              <a:t>Раскрыть потенциал!</a:t>
            </a:r>
          </a:p>
          <a:p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Смысл для сотрудника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ru-RU" sz="3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rPr>
              <a:t>Развитие, результат/вклад, свой интерес</a:t>
            </a:r>
            <a:endParaRPr lang="ru-RU" sz="3200" b="1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endParaRPr>
          </a:p>
          <a:p>
            <a:pPr marL="285750" indent="-285750">
              <a:buFont typeface="Arial" pitchFamily="34" charset="0"/>
              <a:buChar char="•"/>
            </a:pPr>
            <a:endParaRPr lang="ru-RU" sz="2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4" name="1 Título"/>
          <p:cNvSpPr txBox="1">
            <a:spLocks/>
          </p:cNvSpPr>
          <p:nvPr/>
        </p:nvSpPr>
        <p:spPr>
          <a:xfrm>
            <a:off x="2799918" y="6338345"/>
            <a:ext cx="3744416" cy="47503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900" b="1" dirty="0">
                <a:solidFill>
                  <a:schemeClr val="bg1"/>
                </a:solidFill>
              </a:rPr>
              <a:t>Долгосрочный аутсорсинг в разработке </a:t>
            </a:r>
            <a:r>
              <a:rPr lang="ru-RU" sz="900" b="1" dirty="0" smtClean="0">
                <a:solidFill>
                  <a:schemeClr val="bg1"/>
                </a:solidFill>
              </a:rPr>
              <a:t>ПО</a:t>
            </a:r>
            <a:endParaRPr lang="en-US" sz="900" b="1" dirty="0" smtClean="0">
              <a:solidFill>
                <a:schemeClr val="bg1"/>
              </a:solidFill>
            </a:endParaRPr>
          </a:p>
          <a:p>
            <a:pPr algn="l"/>
            <a:r>
              <a:rPr lang="ru-RU" sz="900" b="1" dirty="0" smtClean="0">
                <a:solidFill>
                  <a:schemeClr val="bg1"/>
                </a:solidFill>
              </a:rPr>
              <a:t>или </a:t>
            </a:r>
            <a:r>
              <a:rPr lang="ru-RU" sz="900" b="1" dirty="0">
                <a:solidFill>
                  <a:schemeClr val="bg1"/>
                </a:solidFill>
              </a:rPr>
              <a:t>учимся управлять малыми командами</a:t>
            </a:r>
            <a:endParaRPr lang="en-US" sz="900" b="1" dirty="0" smtClean="0">
              <a:solidFill>
                <a:schemeClr val="bg1"/>
              </a:solidFill>
            </a:endParaRPr>
          </a:p>
          <a:p>
            <a:pPr algn="r"/>
            <a:r>
              <a:rPr lang="en-US" sz="900" b="1" dirty="0" smtClean="0">
                <a:solidFill>
                  <a:schemeClr val="bg1">
                    <a:lumMod val="75000"/>
                  </a:schemeClr>
                </a:solidFill>
              </a:rPr>
              <a:t>Bogdan Nasypanyy for </a:t>
            </a:r>
          </a:p>
          <a:p>
            <a:pPr algn="r"/>
            <a:r>
              <a:rPr lang="en-US" sz="800" dirty="0" smtClean="0">
                <a:solidFill>
                  <a:schemeClr val="bg1"/>
                </a:solidFill>
              </a:rPr>
              <a:t>PM-Forum 2012 “Uncover the business potential”</a:t>
            </a:r>
          </a:p>
          <a:p>
            <a:pPr algn="l"/>
            <a:endParaRPr lang="en-US" sz="8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45" name="44 Imagen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3224" y="6348760"/>
            <a:ext cx="363192" cy="363192"/>
          </a:xfrm>
          <a:prstGeom prst="rect">
            <a:avLst/>
          </a:prstGeom>
        </p:spPr>
      </p:pic>
      <p:pic>
        <p:nvPicPr>
          <p:cNvPr id="46" name="45 Imagen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7467698" y="6356230"/>
            <a:ext cx="363192" cy="363192"/>
          </a:xfrm>
          <a:prstGeom prst="rect">
            <a:avLst/>
          </a:prstGeom>
        </p:spPr>
      </p:pic>
      <p:pic>
        <p:nvPicPr>
          <p:cNvPr id="48" name="Imagen 5" descr="C:\Users\Design\Documents\Edu\Product Launch\shadown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2383882" y="6021288"/>
            <a:ext cx="762588" cy="9825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Imagen 5" descr="C:\Users\Design\Documents\Edu\Product Launch\shadown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9652" y="6021288"/>
            <a:ext cx="762588" cy="9825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19" y="6237312"/>
            <a:ext cx="1107937" cy="526985"/>
          </a:xfrm>
          <a:prstGeom prst="rect">
            <a:avLst/>
          </a:prstGeom>
        </p:spPr>
      </p:pic>
      <p:sp>
        <p:nvSpPr>
          <p:cNvPr id="21" name="46 Recortar rectángulo de esquina del mismo lado"/>
          <p:cNvSpPr/>
          <p:nvPr/>
        </p:nvSpPr>
        <p:spPr>
          <a:xfrm>
            <a:off x="8316416" y="-812"/>
            <a:ext cx="432048" cy="432048"/>
          </a:xfrm>
          <a:prstGeom prst="snip2SameRect">
            <a:avLst/>
          </a:prstGeom>
          <a:gradFill flip="none" rotWithShape="1">
            <a:gsLst>
              <a:gs pos="35000">
                <a:schemeClr val="tx2">
                  <a:shade val="30000"/>
                  <a:satMod val="115000"/>
                </a:schemeClr>
              </a:gs>
              <a:gs pos="2000">
                <a:schemeClr val="accent1">
                  <a:lumMod val="75000"/>
                </a:schemeClr>
              </a:gs>
              <a:gs pos="57000">
                <a:schemeClr val="tx2">
                  <a:shade val="67500"/>
                  <a:satMod val="115000"/>
                </a:schemeClr>
              </a:gs>
              <a:gs pos="100000">
                <a:schemeClr val="tx2"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solidFill>
              <a:schemeClr val="bg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17794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 Título"/>
          <p:cNvSpPr txBox="1">
            <a:spLocks/>
          </p:cNvSpPr>
          <p:nvPr/>
        </p:nvSpPr>
        <p:spPr>
          <a:xfrm>
            <a:off x="323528" y="-99392"/>
            <a:ext cx="7845323" cy="13909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5760"/>
              </a:lnSpc>
              <a:spcBef>
                <a:spcPts val="0"/>
              </a:spcBef>
            </a:pPr>
            <a:r>
              <a:rPr lang="ru-RU" sz="493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Заказчик </a:t>
            </a:r>
            <a:r>
              <a:rPr lang="en-US" sz="493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vs</a:t>
            </a:r>
            <a:r>
              <a:rPr lang="en-US" sz="493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u-RU" sz="493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сотрудник</a:t>
            </a:r>
            <a:endParaRPr lang="es-HN" sz="5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532506" y="1628800"/>
            <a:ext cx="7999934" cy="4801314"/>
          </a:xfrm>
          <a:prstGeom prst="rect">
            <a:avLst/>
          </a:prstGeom>
          <a:noFill/>
        </p:spPr>
        <p:txBody>
          <a:bodyPr wrap="square" lIns="0" tIns="0" rIns="0" bIns="0" numCol="1" spcCol="720000" rtlCol="0">
            <a:spAutoFit/>
          </a:bodyPr>
          <a:lstStyle/>
          <a:p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Планирование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ru-RU" sz="3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rPr>
              <a:t>Заказчику удобно «затыкать дыры», сотруднику важно иметь приемлемый план</a:t>
            </a:r>
          </a:p>
          <a:p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Контроль</a:t>
            </a:r>
            <a:endParaRPr lang="ru-RU" sz="32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914400" lvl="1" indent="-457200">
              <a:buFont typeface="Arial" pitchFamily="34" charset="0"/>
              <a:buChar char="•"/>
            </a:pPr>
            <a:r>
              <a:rPr lang="ru-RU" sz="3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rPr>
              <a:t>Заказчику важно контролировать процесс, сотруднику необходима свобода</a:t>
            </a:r>
          </a:p>
          <a:p>
            <a:endParaRPr lang="ru-RU" sz="3200" b="1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endParaRPr>
          </a:p>
          <a:p>
            <a:pPr marL="285750" indent="-285750">
              <a:buFont typeface="Arial" pitchFamily="34" charset="0"/>
              <a:buChar char="•"/>
            </a:pPr>
            <a:endParaRPr lang="ru-RU" sz="2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4" name="1 Título"/>
          <p:cNvSpPr txBox="1">
            <a:spLocks/>
          </p:cNvSpPr>
          <p:nvPr/>
        </p:nvSpPr>
        <p:spPr>
          <a:xfrm>
            <a:off x="2799918" y="6338345"/>
            <a:ext cx="3744416" cy="47503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900" b="1" dirty="0">
                <a:solidFill>
                  <a:schemeClr val="bg1"/>
                </a:solidFill>
              </a:rPr>
              <a:t>Долгосрочный аутсорсинг в разработке </a:t>
            </a:r>
            <a:r>
              <a:rPr lang="ru-RU" sz="900" b="1" dirty="0" smtClean="0">
                <a:solidFill>
                  <a:schemeClr val="bg1"/>
                </a:solidFill>
              </a:rPr>
              <a:t>ПО</a:t>
            </a:r>
            <a:endParaRPr lang="en-US" sz="900" b="1" dirty="0" smtClean="0">
              <a:solidFill>
                <a:schemeClr val="bg1"/>
              </a:solidFill>
            </a:endParaRPr>
          </a:p>
          <a:p>
            <a:pPr algn="l"/>
            <a:r>
              <a:rPr lang="ru-RU" sz="900" b="1" dirty="0" smtClean="0">
                <a:solidFill>
                  <a:schemeClr val="bg1"/>
                </a:solidFill>
              </a:rPr>
              <a:t>или </a:t>
            </a:r>
            <a:r>
              <a:rPr lang="ru-RU" sz="900" b="1" dirty="0">
                <a:solidFill>
                  <a:schemeClr val="bg1"/>
                </a:solidFill>
              </a:rPr>
              <a:t>учимся управлять малыми командами</a:t>
            </a:r>
            <a:endParaRPr lang="en-US" sz="900" b="1" dirty="0" smtClean="0">
              <a:solidFill>
                <a:schemeClr val="bg1"/>
              </a:solidFill>
            </a:endParaRPr>
          </a:p>
          <a:p>
            <a:pPr algn="r"/>
            <a:r>
              <a:rPr lang="en-US" sz="900" b="1" dirty="0" smtClean="0">
                <a:solidFill>
                  <a:schemeClr val="bg1">
                    <a:lumMod val="75000"/>
                  </a:schemeClr>
                </a:solidFill>
              </a:rPr>
              <a:t>Bogdan Nasypanyy for </a:t>
            </a:r>
          </a:p>
          <a:p>
            <a:pPr algn="r"/>
            <a:r>
              <a:rPr lang="en-US" sz="800" dirty="0" smtClean="0">
                <a:solidFill>
                  <a:schemeClr val="bg1"/>
                </a:solidFill>
              </a:rPr>
              <a:t>PM-Forum 2012 “Uncover the business potential”</a:t>
            </a:r>
          </a:p>
          <a:p>
            <a:pPr algn="l"/>
            <a:endParaRPr lang="en-US" sz="8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45" name="44 Imagen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3224" y="6348760"/>
            <a:ext cx="363192" cy="363192"/>
          </a:xfrm>
          <a:prstGeom prst="rect">
            <a:avLst/>
          </a:prstGeom>
        </p:spPr>
      </p:pic>
      <p:pic>
        <p:nvPicPr>
          <p:cNvPr id="46" name="45 Imagen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7467698" y="6356230"/>
            <a:ext cx="363192" cy="363192"/>
          </a:xfrm>
          <a:prstGeom prst="rect">
            <a:avLst/>
          </a:prstGeom>
        </p:spPr>
      </p:pic>
      <p:pic>
        <p:nvPicPr>
          <p:cNvPr id="48" name="Imagen 5" descr="C:\Users\Design\Documents\Edu\Product Launch\shadown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2383882" y="6021288"/>
            <a:ext cx="762588" cy="9825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Imagen 5" descr="C:\Users\Design\Documents\Edu\Product Launch\shadown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9652" y="6021288"/>
            <a:ext cx="762588" cy="9825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19" y="6237312"/>
            <a:ext cx="1107937" cy="526985"/>
          </a:xfrm>
          <a:prstGeom prst="rect">
            <a:avLst/>
          </a:prstGeom>
        </p:spPr>
      </p:pic>
      <p:sp>
        <p:nvSpPr>
          <p:cNvPr id="21" name="46 Recortar rectángulo de esquina del mismo lado"/>
          <p:cNvSpPr/>
          <p:nvPr/>
        </p:nvSpPr>
        <p:spPr>
          <a:xfrm>
            <a:off x="8316416" y="-812"/>
            <a:ext cx="576064" cy="432048"/>
          </a:xfrm>
          <a:prstGeom prst="snip2SameRect">
            <a:avLst/>
          </a:prstGeom>
          <a:gradFill flip="none" rotWithShape="1">
            <a:gsLst>
              <a:gs pos="35000">
                <a:schemeClr val="tx2">
                  <a:shade val="30000"/>
                  <a:satMod val="115000"/>
                </a:schemeClr>
              </a:gs>
              <a:gs pos="2000">
                <a:schemeClr val="accent1">
                  <a:lumMod val="75000"/>
                </a:schemeClr>
              </a:gs>
              <a:gs pos="57000">
                <a:schemeClr val="tx2">
                  <a:shade val="67500"/>
                  <a:satMod val="115000"/>
                </a:schemeClr>
              </a:gs>
              <a:gs pos="100000">
                <a:schemeClr val="tx2"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solidFill>
              <a:schemeClr val="bg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1093233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 Título"/>
          <p:cNvSpPr txBox="1">
            <a:spLocks/>
          </p:cNvSpPr>
          <p:nvPr/>
        </p:nvSpPr>
        <p:spPr>
          <a:xfrm>
            <a:off x="323528" y="-99392"/>
            <a:ext cx="7845323" cy="13909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5760"/>
              </a:lnSpc>
              <a:spcBef>
                <a:spcPts val="0"/>
              </a:spcBef>
            </a:pPr>
            <a:r>
              <a:rPr lang="ru-RU" sz="493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Расставляем фокусы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532506" y="1628800"/>
            <a:ext cx="7999934" cy="3939540"/>
          </a:xfrm>
          <a:prstGeom prst="rect">
            <a:avLst/>
          </a:prstGeom>
          <a:noFill/>
        </p:spPr>
        <p:txBody>
          <a:bodyPr wrap="square" lIns="0" tIns="0" rIns="0" bIns="0" numCol="1" spcCol="720000" rtlCol="0">
            <a:spAutoFit/>
          </a:bodyPr>
          <a:lstStyle/>
          <a:p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Доверие заказчика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ru-RU" sz="3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rPr>
              <a:t>Прозрачный статус, обратная связь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ru-RU" sz="3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rPr>
              <a:t>Планирование загрузки персонала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ru-RU" sz="3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rPr>
              <a:t>Опрос удовлетворенности</a:t>
            </a:r>
          </a:p>
          <a:p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Мотивация и развитие персонала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ru-RU" sz="3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rPr>
              <a:t>Выработка и донесение стратегий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ru-RU" sz="3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rPr>
              <a:t>Планирование ротаций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ru-RU" sz="3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rPr>
              <a:t>Опрос удовлетворенности</a:t>
            </a:r>
          </a:p>
        </p:txBody>
      </p:sp>
      <p:sp>
        <p:nvSpPr>
          <p:cNvPr id="44" name="1 Título"/>
          <p:cNvSpPr txBox="1">
            <a:spLocks/>
          </p:cNvSpPr>
          <p:nvPr/>
        </p:nvSpPr>
        <p:spPr>
          <a:xfrm>
            <a:off x="2799918" y="6338345"/>
            <a:ext cx="3744416" cy="47503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900" b="1" dirty="0">
                <a:solidFill>
                  <a:schemeClr val="bg1"/>
                </a:solidFill>
              </a:rPr>
              <a:t>Долгосрочный аутсорсинг в разработке </a:t>
            </a:r>
            <a:r>
              <a:rPr lang="ru-RU" sz="900" b="1" dirty="0" smtClean="0">
                <a:solidFill>
                  <a:schemeClr val="bg1"/>
                </a:solidFill>
              </a:rPr>
              <a:t>ПО</a:t>
            </a:r>
            <a:endParaRPr lang="en-US" sz="900" b="1" dirty="0" smtClean="0">
              <a:solidFill>
                <a:schemeClr val="bg1"/>
              </a:solidFill>
            </a:endParaRPr>
          </a:p>
          <a:p>
            <a:pPr algn="l"/>
            <a:r>
              <a:rPr lang="ru-RU" sz="900" b="1" dirty="0" smtClean="0">
                <a:solidFill>
                  <a:schemeClr val="bg1"/>
                </a:solidFill>
              </a:rPr>
              <a:t>или </a:t>
            </a:r>
            <a:r>
              <a:rPr lang="ru-RU" sz="900" b="1" dirty="0">
                <a:solidFill>
                  <a:schemeClr val="bg1"/>
                </a:solidFill>
              </a:rPr>
              <a:t>учимся управлять малыми командами</a:t>
            </a:r>
            <a:endParaRPr lang="en-US" sz="900" b="1" dirty="0" smtClean="0">
              <a:solidFill>
                <a:schemeClr val="bg1"/>
              </a:solidFill>
            </a:endParaRPr>
          </a:p>
          <a:p>
            <a:pPr algn="r"/>
            <a:r>
              <a:rPr lang="en-US" sz="900" b="1" dirty="0" smtClean="0">
                <a:solidFill>
                  <a:schemeClr val="bg1">
                    <a:lumMod val="75000"/>
                  </a:schemeClr>
                </a:solidFill>
              </a:rPr>
              <a:t>Bogdan Nasypanyy for </a:t>
            </a:r>
          </a:p>
          <a:p>
            <a:pPr algn="r"/>
            <a:r>
              <a:rPr lang="en-US" sz="800" dirty="0" smtClean="0">
                <a:solidFill>
                  <a:schemeClr val="bg1"/>
                </a:solidFill>
              </a:rPr>
              <a:t>PM-Forum 2012 “Uncover the business potential”</a:t>
            </a:r>
          </a:p>
          <a:p>
            <a:pPr algn="l"/>
            <a:endParaRPr lang="en-US" sz="8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45" name="44 Imagen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3224" y="6348760"/>
            <a:ext cx="363192" cy="363192"/>
          </a:xfrm>
          <a:prstGeom prst="rect">
            <a:avLst/>
          </a:prstGeom>
        </p:spPr>
      </p:pic>
      <p:pic>
        <p:nvPicPr>
          <p:cNvPr id="46" name="45 Imagen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7467698" y="6356230"/>
            <a:ext cx="363192" cy="363192"/>
          </a:xfrm>
          <a:prstGeom prst="rect">
            <a:avLst/>
          </a:prstGeom>
        </p:spPr>
      </p:pic>
      <p:pic>
        <p:nvPicPr>
          <p:cNvPr id="48" name="Imagen 5" descr="C:\Users\Design\Documents\Edu\Product Launch\shadown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2383882" y="6021288"/>
            <a:ext cx="762588" cy="9825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Imagen 5" descr="C:\Users\Design\Documents\Edu\Product Launch\shadown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9652" y="6021288"/>
            <a:ext cx="762588" cy="9825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19" y="6237312"/>
            <a:ext cx="1107937" cy="526985"/>
          </a:xfrm>
          <a:prstGeom prst="rect">
            <a:avLst/>
          </a:prstGeom>
        </p:spPr>
      </p:pic>
      <p:sp>
        <p:nvSpPr>
          <p:cNvPr id="21" name="46 Recortar rectángulo de esquina del mismo lado"/>
          <p:cNvSpPr/>
          <p:nvPr/>
        </p:nvSpPr>
        <p:spPr>
          <a:xfrm>
            <a:off x="8316416" y="-812"/>
            <a:ext cx="576064" cy="432048"/>
          </a:xfrm>
          <a:prstGeom prst="snip2SameRect">
            <a:avLst/>
          </a:prstGeom>
          <a:gradFill flip="none" rotWithShape="1">
            <a:gsLst>
              <a:gs pos="35000">
                <a:schemeClr val="tx2">
                  <a:shade val="30000"/>
                  <a:satMod val="115000"/>
                </a:schemeClr>
              </a:gs>
              <a:gs pos="2000">
                <a:schemeClr val="accent1">
                  <a:lumMod val="75000"/>
                </a:schemeClr>
              </a:gs>
              <a:gs pos="57000">
                <a:schemeClr val="tx2">
                  <a:shade val="67500"/>
                  <a:satMod val="115000"/>
                </a:schemeClr>
              </a:gs>
              <a:gs pos="100000">
                <a:schemeClr val="tx2"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solidFill>
              <a:schemeClr val="bg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1591982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 Título"/>
          <p:cNvSpPr txBox="1">
            <a:spLocks/>
          </p:cNvSpPr>
          <p:nvPr/>
        </p:nvSpPr>
        <p:spPr>
          <a:xfrm>
            <a:off x="323528" y="-99392"/>
            <a:ext cx="7845323" cy="13909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5760"/>
              </a:lnSpc>
              <a:spcBef>
                <a:spcPts val="0"/>
              </a:spcBef>
            </a:pPr>
            <a:r>
              <a:rPr lang="ru-RU" sz="493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Что дальше?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532506" y="1628800"/>
            <a:ext cx="7999934" cy="2954655"/>
          </a:xfrm>
          <a:prstGeom prst="rect">
            <a:avLst/>
          </a:prstGeom>
          <a:noFill/>
        </p:spPr>
        <p:txBody>
          <a:bodyPr wrap="square" lIns="0" tIns="0" rIns="0" bIns="0" numCol="1" spcCol="720000" rtlCol="0">
            <a:spAutoFit/>
          </a:bodyPr>
          <a:lstStyle/>
          <a:p>
            <a:endParaRPr lang="ru-RU" sz="32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914400" lvl="1" indent="-457200">
              <a:buFont typeface="Arial" pitchFamily="34" charset="0"/>
              <a:buChar char="•"/>
            </a:pPr>
            <a:r>
              <a:rPr lang="ru-RU" sz="32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Объединение команд в домены</a:t>
            </a:r>
            <a:endParaRPr lang="ru-RU" sz="3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914400" lvl="1" indent="-457200">
              <a:buFont typeface="Arial" pitchFamily="34" charset="0"/>
              <a:buChar char="•"/>
            </a:pPr>
            <a:r>
              <a:rPr lang="ru-RU" sz="32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Дальнейшая интеграция с заказчиком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ru-RU" sz="32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И уход от малых команд?</a:t>
            </a:r>
          </a:p>
          <a:p>
            <a:endParaRPr lang="ru-RU" sz="32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ru-RU" sz="3200" b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4" name="1 Título"/>
          <p:cNvSpPr txBox="1">
            <a:spLocks/>
          </p:cNvSpPr>
          <p:nvPr/>
        </p:nvSpPr>
        <p:spPr>
          <a:xfrm>
            <a:off x="2799918" y="6338345"/>
            <a:ext cx="3744416" cy="47503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900" b="1" dirty="0">
                <a:solidFill>
                  <a:schemeClr val="bg1"/>
                </a:solidFill>
              </a:rPr>
              <a:t>Долгосрочный аутсорсинг в разработке </a:t>
            </a:r>
            <a:r>
              <a:rPr lang="ru-RU" sz="900" b="1" dirty="0" smtClean="0">
                <a:solidFill>
                  <a:schemeClr val="bg1"/>
                </a:solidFill>
              </a:rPr>
              <a:t>ПО</a:t>
            </a:r>
            <a:endParaRPr lang="en-US" sz="900" b="1" dirty="0" smtClean="0">
              <a:solidFill>
                <a:schemeClr val="bg1"/>
              </a:solidFill>
            </a:endParaRPr>
          </a:p>
          <a:p>
            <a:pPr algn="l"/>
            <a:r>
              <a:rPr lang="ru-RU" sz="900" b="1" dirty="0" smtClean="0">
                <a:solidFill>
                  <a:schemeClr val="bg1"/>
                </a:solidFill>
              </a:rPr>
              <a:t>или </a:t>
            </a:r>
            <a:r>
              <a:rPr lang="ru-RU" sz="900" b="1" dirty="0">
                <a:solidFill>
                  <a:schemeClr val="bg1"/>
                </a:solidFill>
              </a:rPr>
              <a:t>учимся управлять малыми командами</a:t>
            </a:r>
            <a:endParaRPr lang="en-US" sz="900" b="1" dirty="0" smtClean="0">
              <a:solidFill>
                <a:schemeClr val="bg1"/>
              </a:solidFill>
            </a:endParaRPr>
          </a:p>
          <a:p>
            <a:pPr algn="r"/>
            <a:r>
              <a:rPr lang="en-US" sz="900" b="1" dirty="0" smtClean="0">
                <a:solidFill>
                  <a:schemeClr val="bg1">
                    <a:lumMod val="75000"/>
                  </a:schemeClr>
                </a:solidFill>
              </a:rPr>
              <a:t>Bogdan Nasypanyy for </a:t>
            </a:r>
          </a:p>
          <a:p>
            <a:pPr algn="r"/>
            <a:r>
              <a:rPr lang="en-US" sz="800" dirty="0" smtClean="0">
                <a:solidFill>
                  <a:schemeClr val="bg1"/>
                </a:solidFill>
              </a:rPr>
              <a:t>PM-Forum 2012 “Uncover the business potential”</a:t>
            </a:r>
          </a:p>
          <a:p>
            <a:pPr algn="l"/>
            <a:endParaRPr lang="en-US" sz="8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45" name="44 Imagen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3224" y="6348760"/>
            <a:ext cx="363192" cy="363192"/>
          </a:xfrm>
          <a:prstGeom prst="rect">
            <a:avLst/>
          </a:prstGeom>
        </p:spPr>
      </p:pic>
      <p:pic>
        <p:nvPicPr>
          <p:cNvPr id="46" name="45 Imagen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7467698" y="6356230"/>
            <a:ext cx="363192" cy="363192"/>
          </a:xfrm>
          <a:prstGeom prst="rect">
            <a:avLst/>
          </a:prstGeom>
        </p:spPr>
      </p:pic>
      <p:pic>
        <p:nvPicPr>
          <p:cNvPr id="48" name="Imagen 5" descr="C:\Users\Design\Documents\Edu\Product Launch\shadown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2383882" y="6021288"/>
            <a:ext cx="762588" cy="9825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Imagen 5" descr="C:\Users\Design\Documents\Edu\Product Launch\shadown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9652" y="6021288"/>
            <a:ext cx="762588" cy="9825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19" y="6237312"/>
            <a:ext cx="1107937" cy="526985"/>
          </a:xfrm>
          <a:prstGeom prst="rect">
            <a:avLst/>
          </a:prstGeom>
        </p:spPr>
      </p:pic>
      <p:sp>
        <p:nvSpPr>
          <p:cNvPr id="21" name="46 Recortar rectángulo de esquina del mismo lado"/>
          <p:cNvSpPr/>
          <p:nvPr/>
        </p:nvSpPr>
        <p:spPr>
          <a:xfrm>
            <a:off x="8316416" y="-812"/>
            <a:ext cx="576064" cy="432048"/>
          </a:xfrm>
          <a:prstGeom prst="snip2SameRect">
            <a:avLst/>
          </a:prstGeom>
          <a:gradFill flip="none" rotWithShape="1">
            <a:gsLst>
              <a:gs pos="35000">
                <a:schemeClr val="tx2">
                  <a:shade val="30000"/>
                  <a:satMod val="115000"/>
                </a:schemeClr>
              </a:gs>
              <a:gs pos="2000">
                <a:schemeClr val="accent1">
                  <a:lumMod val="75000"/>
                </a:schemeClr>
              </a:gs>
              <a:gs pos="57000">
                <a:schemeClr val="tx2">
                  <a:shade val="67500"/>
                  <a:satMod val="115000"/>
                </a:schemeClr>
              </a:gs>
              <a:gs pos="100000">
                <a:schemeClr val="tx2"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solidFill>
              <a:schemeClr val="bg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12</a:t>
            </a:r>
          </a:p>
        </p:txBody>
      </p:sp>
    </p:spTree>
    <p:extLst>
      <p:ext uri="{BB962C8B-B14F-4D97-AF65-F5344CB8AC3E}">
        <p14:creationId xmlns:p14="http://schemas.microsoft.com/office/powerpoint/2010/main" val="756216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19" y="6419914"/>
            <a:ext cx="827217" cy="393462"/>
          </a:xfrm>
          <a:prstGeom prst="rect">
            <a:avLst/>
          </a:prstGeom>
        </p:spPr>
      </p:pic>
      <p:sp>
        <p:nvSpPr>
          <p:cNvPr id="24" name="1 Título"/>
          <p:cNvSpPr txBox="1">
            <a:spLocks/>
          </p:cNvSpPr>
          <p:nvPr/>
        </p:nvSpPr>
        <p:spPr>
          <a:xfrm>
            <a:off x="5940152" y="6410353"/>
            <a:ext cx="3096344" cy="40302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900" b="1" dirty="0" smtClean="0">
                <a:solidFill>
                  <a:schemeClr val="bg1"/>
                </a:solidFill>
              </a:rPr>
              <a:t>Bogdan Nasypanyy </a:t>
            </a:r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</a:rPr>
              <a:t>for</a:t>
            </a:r>
            <a:endParaRPr lang="en-US" sz="900" dirty="0">
              <a:solidFill>
                <a:schemeClr val="bg1">
                  <a:lumMod val="75000"/>
                </a:schemeClr>
              </a:solidFill>
            </a:endParaRPr>
          </a:p>
          <a:p>
            <a:pPr algn="r"/>
            <a:r>
              <a:rPr lang="en-US" sz="900" b="1" dirty="0" smtClean="0">
                <a:solidFill>
                  <a:schemeClr val="bg1"/>
                </a:solidFill>
              </a:rPr>
              <a:t>PM-Forum 2012 “Uncover the business potential</a:t>
            </a:r>
            <a:r>
              <a:rPr lang="en-US" sz="900" dirty="0" smtClean="0">
                <a:solidFill>
                  <a:schemeClr val="bg1"/>
                </a:solidFill>
              </a:rPr>
              <a:t>”</a:t>
            </a:r>
            <a:endParaRPr lang="en-US" sz="900" dirty="0">
              <a:solidFill>
                <a:schemeClr val="bg1"/>
              </a:solidFill>
            </a:endParaRPr>
          </a:p>
          <a:p>
            <a:pPr algn="r"/>
            <a:endParaRPr lang="en-US" sz="8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5" name="1 Título"/>
          <p:cNvSpPr txBox="1">
            <a:spLocks/>
          </p:cNvSpPr>
          <p:nvPr/>
        </p:nvSpPr>
        <p:spPr>
          <a:xfrm>
            <a:off x="323528" y="-99392"/>
            <a:ext cx="7845323" cy="13909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5760"/>
              </a:lnSpc>
              <a:spcBef>
                <a:spcPts val="0"/>
              </a:spcBef>
            </a:pPr>
            <a:r>
              <a:rPr lang="ru-RU" sz="493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Вопросы?</a:t>
            </a:r>
          </a:p>
        </p:txBody>
      </p:sp>
      <p:sp>
        <p:nvSpPr>
          <p:cNvPr id="6" name="3 CuadroTexto"/>
          <p:cNvSpPr txBox="1"/>
          <p:nvPr/>
        </p:nvSpPr>
        <p:spPr>
          <a:xfrm>
            <a:off x="532506" y="1628800"/>
            <a:ext cx="7999934" cy="2954655"/>
          </a:xfrm>
          <a:prstGeom prst="rect">
            <a:avLst/>
          </a:prstGeom>
          <a:noFill/>
        </p:spPr>
        <p:txBody>
          <a:bodyPr wrap="square" lIns="0" tIns="0" rIns="0" bIns="0" numCol="1" spcCol="720000" rtlCol="0">
            <a:spAutoFit/>
          </a:bodyPr>
          <a:lstStyle/>
          <a:p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Спасибо за внимание!</a:t>
            </a:r>
          </a:p>
          <a:p>
            <a:endParaRPr lang="en-US" sz="32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32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bogdan.nasypanyy@infopulse.com.ua</a:t>
            </a:r>
            <a:endParaRPr lang="ru-RU" sz="3200" b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endParaRPr lang="ru-RU" sz="32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ru-RU" sz="32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ru-RU" sz="3200" b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0232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 Título"/>
          <p:cNvSpPr txBox="1">
            <a:spLocks/>
          </p:cNvSpPr>
          <p:nvPr/>
        </p:nvSpPr>
        <p:spPr>
          <a:xfrm>
            <a:off x="323528" y="-99392"/>
            <a:ext cx="7845323" cy="13909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5760"/>
              </a:lnSpc>
              <a:spcBef>
                <a:spcPts val="0"/>
              </a:spcBef>
            </a:pPr>
            <a:r>
              <a:rPr lang="ru-RU" sz="493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Коротко</a:t>
            </a:r>
            <a:r>
              <a:rPr lang="ru-RU" sz="5400" b="1" dirty="0" smtClean="0">
                <a:solidFill>
                  <a:srgbClr val="C00000"/>
                </a:solidFill>
              </a:rPr>
              <a:t> </a:t>
            </a:r>
            <a:r>
              <a:rPr lang="ru-RU" sz="5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о докладчике</a:t>
            </a:r>
            <a:endParaRPr lang="es-HN" sz="5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532506" y="1628800"/>
            <a:ext cx="7999934" cy="3077766"/>
          </a:xfrm>
          <a:prstGeom prst="rect">
            <a:avLst/>
          </a:prstGeom>
          <a:noFill/>
        </p:spPr>
        <p:txBody>
          <a:bodyPr wrap="square" lIns="0" tIns="0" rIns="0" bIns="0" numCol="1" spcCol="720000" rtlCol="0">
            <a:spAutoFit/>
          </a:bodyPr>
          <a:lstStyle/>
          <a:p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Насыпанный</a:t>
            </a:r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Богдан</a:t>
            </a:r>
            <a:endParaRPr lang="en-US" sz="3200" b="1" dirty="0">
              <a:solidFill>
                <a:schemeClr val="accent1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Более 10 лет опыта в управлении </a:t>
            </a:r>
            <a:r>
              <a:rPr lang="en-US" sz="2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IT</a:t>
            </a:r>
            <a:r>
              <a:rPr lang="ru-RU" sz="2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проектами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Последние 5 лет в компании </a:t>
            </a:r>
            <a:r>
              <a:rPr lang="en-US" sz="2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Infopulse</a:t>
            </a:r>
            <a:r>
              <a:rPr lang="ru-RU" sz="2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2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Ukraine</a:t>
            </a:r>
            <a:r>
              <a:rPr lang="ru-RU" sz="2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на позиции </a:t>
            </a:r>
            <a:r>
              <a:rPr lang="en-US" sz="2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Project Manager</a:t>
            </a:r>
            <a:endParaRPr lang="ru-RU" sz="24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Основные задачи: ресурсное планирование и управление ожиданиями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PMP </a:t>
            </a:r>
            <a:r>
              <a:rPr lang="ru-RU" sz="2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с декабря 2010г.</a:t>
            </a:r>
            <a:endParaRPr lang="ru-RU" sz="2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endParaRPr lang="ru-RU" sz="2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4" name="1 Título"/>
          <p:cNvSpPr txBox="1">
            <a:spLocks/>
          </p:cNvSpPr>
          <p:nvPr/>
        </p:nvSpPr>
        <p:spPr>
          <a:xfrm>
            <a:off x="2799918" y="6338345"/>
            <a:ext cx="3744416" cy="47503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900" b="1" dirty="0">
                <a:solidFill>
                  <a:schemeClr val="bg1"/>
                </a:solidFill>
              </a:rPr>
              <a:t>Долгосрочный аутсорсинг в разработке </a:t>
            </a:r>
            <a:r>
              <a:rPr lang="ru-RU" sz="900" b="1" dirty="0" smtClean="0">
                <a:solidFill>
                  <a:schemeClr val="bg1"/>
                </a:solidFill>
              </a:rPr>
              <a:t>ПО</a:t>
            </a:r>
            <a:endParaRPr lang="en-US" sz="900" b="1" dirty="0" smtClean="0">
              <a:solidFill>
                <a:schemeClr val="bg1"/>
              </a:solidFill>
            </a:endParaRPr>
          </a:p>
          <a:p>
            <a:pPr algn="l"/>
            <a:r>
              <a:rPr lang="ru-RU" sz="900" b="1" dirty="0" smtClean="0">
                <a:solidFill>
                  <a:schemeClr val="bg1"/>
                </a:solidFill>
              </a:rPr>
              <a:t>или </a:t>
            </a:r>
            <a:r>
              <a:rPr lang="ru-RU" sz="900" b="1" dirty="0">
                <a:solidFill>
                  <a:schemeClr val="bg1"/>
                </a:solidFill>
              </a:rPr>
              <a:t>учимся управлять малыми командами</a:t>
            </a:r>
            <a:endParaRPr lang="en-US" sz="900" b="1" dirty="0" smtClean="0">
              <a:solidFill>
                <a:schemeClr val="bg1"/>
              </a:solidFill>
            </a:endParaRPr>
          </a:p>
          <a:p>
            <a:pPr algn="r"/>
            <a:r>
              <a:rPr lang="en-US" sz="900" b="1" dirty="0" smtClean="0">
                <a:solidFill>
                  <a:schemeClr val="bg1">
                    <a:lumMod val="75000"/>
                  </a:schemeClr>
                </a:solidFill>
              </a:rPr>
              <a:t>Bogdan Nasypanyy for </a:t>
            </a:r>
          </a:p>
          <a:p>
            <a:pPr algn="r"/>
            <a:r>
              <a:rPr lang="en-US" sz="800" dirty="0" smtClean="0">
                <a:solidFill>
                  <a:schemeClr val="bg1"/>
                </a:solidFill>
              </a:rPr>
              <a:t>PM-Forum 2012 “Uncover the business potential”</a:t>
            </a:r>
          </a:p>
          <a:p>
            <a:pPr algn="l"/>
            <a:endParaRPr lang="en-US" sz="8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45" name="44 Imagen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3224" y="6348760"/>
            <a:ext cx="363192" cy="363192"/>
          </a:xfrm>
          <a:prstGeom prst="rect">
            <a:avLst/>
          </a:prstGeom>
        </p:spPr>
      </p:pic>
      <p:pic>
        <p:nvPicPr>
          <p:cNvPr id="46" name="45 Imagen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7467698" y="6356230"/>
            <a:ext cx="363192" cy="363192"/>
          </a:xfrm>
          <a:prstGeom prst="rect">
            <a:avLst/>
          </a:prstGeom>
        </p:spPr>
      </p:pic>
      <p:pic>
        <p:nvPicPr>
          <p:cNvPr id="48" name="Imagen 5" descr="C:\Users\Design\Documents\Edu\Product Launch\shadown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2383882" y="6021288"/>
            <a:ext cx="762588" cy="9825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Imagen 5" descr="C:\Users\Design\Documents\Edu\Product Launch\shadown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9652" y="6021288"/>
            <a:ext cx="762588" cy="9825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19" y="6237312"/>
            <a:ext cx="1107937" cy="526985"/>
          </a:xfrm>
          <a:prstGeom prst="rect">
            <a:avLst/>
          </a:prstGeom>
        </p:spPr>
      </p:pic>
      <p:sp>
        <p:nvSpPr>
          <p:cNvPr id="21" name="46 Recortar rectángulo de esquina del mismo lado"/>
          <p:cNvSpPr/>
          <p:nvPr/>
        </p:nvSpPr>
        <p:spPr>
          <a:xfrm>
            <a:off x="8316416" y="-812"/>
            <a:ext cx="432048" cy="432048"/>
          </a:xfrm>
          <a:prstGeom prst="snip2SameRect">
            <a:avLst/>
          </a:prstGeom>
          <a:gradFill flip="none" rotWithShape="1">
            <a:gsLst>
              <a:gs pos="35000">
                <a:schemeClr val="tx2">
                  <a:shade val="30000"/>
                  <a:satMod val="115000"/>
                </a:schemeClr>
              </a:gs>
              <a:gs pos="2000">
                <a:schemeClr val="accent1">
                  <a:lumMod val="75000"/>
                </a:schemeClr>
              </a:gs>
              <a:gs pos="57000">
                <a:schemeClr val="tx2">
                  <a:shade val="67500"/>
                  <a:satMod val="115000"/>
                </a:schemeClr>
              </a:gs>
              <a:gs pos="100000">
                <a:schemeClr val="tx2"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solidFill>
              <a:schemeClr val="bg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1</a:t>
            </a: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3525132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 Título"/>
          <p:cNvSpPr txBox="1">
            <a:spLocks/>
          </p:cNvSpPr>
          <p:nvPr/>
        </p:nvSpPr>
        <p:spPr>
          <a:xfrm>
            <a:off x="323528" y="-99392"/>
            <a:ext cx="7845323" cy="13909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5760"/>
              </a:lnSpc>
              <a:spcBef>
                <a:spcPts val="0"/>
              </a:spcBef>
            </a:pPr>
            <a:r>
              <a:rPr lang="ru-RU" sz="493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Цель </a:t>
            </a:r>
            <a:r>
              <a:rPr lang="ru-RU" sz="5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доклада</a:t>
            </a:r>
            <a:endParaRPr lang="es-HN" sz="5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532506" y="1628800"/>
            <a:ext cx="7999934" cy="2831544"/>
          </a:xfrm>
          <a:prstGeom prst="rect">
            <a:avLst/>
          </a:prstGeom>
          <a:noFill/>
        </p:spPr>
        <p:txBody>
          <a:bodyPr wrap="square" lIns="0" tIns="0" rIns="0" bIns="0" numCol="1" spcCol="720000" rtlCol="0">
            <a:spAutoFit/>
          </a:bodyPr>
          <a:lstStyle/>
          <a:p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Поделиться опытом 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3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rPr>
              <a:t>Nearshore Outsourcing </a:t>
            </a:r>
            <a:endParaRPr lang="ru-RU" sz="3200" b="1" dirty="0" smtClean="0">
              <a:solidFill>
                <a:schemeClr val="tx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endParaRPr>
          </a:p>
          <a:p>
            <a:pPr marL="914400" lvl="1" indent="-457200">
              <a:buFont typeface="Arial" pitchFamily="34" charset="0"/>
              <a:buChar char="•"/>
            </a:pPr>
            <a:r>
              <a:rPr lang="ru-RU" sz="3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rPr>
              <a:t>Разработка ПО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ru-RU" sz="3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rPr>
              <a:t>Один заказчик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ru-RU" sz="3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rPr>
              <a:t>5 лет</a:t>
            </a:r>
            <a:endParaRPr lang="ru-RU" sz="2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endParaRPr lang="ru-RU" sz="2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4" name="1 Título"/>
          <p:cNvSpPr txBox="1">
            <a:spLocks/>
          </p:cNvSpPr>
          <p:nvPr/>
        </p:nvSpPr>
        <p:spPr>
          <a:xfrm>
            <a:off x="2799918" y="6338345"/>
            <a:ext cx="3744416" cy="47503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900" b="1" dirty="0">
                <a:solidFill>
                  <a:schemeClr val="bg1"/>
                </a:solidFill>
              </a:rPr>
              <a:t>Долгосрочный аутсорсинг в разработке </a:t>
            </a:r>
            <a:r>
              <a:rPr lang="ru-RU" sz="900" b="1" dirty="0" smtClean="0">
                <a:solidFill>
                  <a:schemeClr val="bg1"/>
                </a:solidFill>
              </a:rPr>
              <a:t>ПО</a:t>
            </a:r>
            <a:endParaRPr lang="en-US" sz="900" b="1" dirty="0" smtClean="0">
              <a:solidFill>
                <a:schemeClr val="bg1"/>
              </a:solidFill>
            </a:endParaRPr>
          </a:p>
          <a:p>
            <a:pPr algn="l"/>
            <a:r>
              <a:rPr lang="ru-RU" sz="900" b="1" dirty="0" smtClean="0">
                <a:solidFill>
                  <a:schemeClr val="bg1"/>
                </a:solidFill>
              </a:rPr>
              <a:t>или </a:t>
            </a:r>
            <a:r>
              <a:rPr lang="ru-RU" sz="900" b="1" dirty="0">
                <a:solidFill>
                  <a:schemeClr val="bg1"/>
                </a:solidFill>
              </a:rPr>
              <a:t>учимся управлять малыми командами</a:t>
            </a:r>
            <a:endParaRPr lang="en-US" sz="900" b="1" dirty="0" smtClean="0">
              <a:solidFill>
                <a:schemeClr val="bg1"/>
              </a:solidFill>
            </a:endParaRPr>
          </a:p>
          <a:p>
            <a:pPr algn="r"/>
            <a:r>
              <a:rPr lang="en-US" sz="900" b="1" dirty="0" smtClean="0">
                <a:solidFill>
                  <a:schemeClr val="bg1">
                    <a:lumMod val="75000"/>
                  </a:schemeClr>
                </a:solidFill>
              </a:rPr>
              <a:t>Bogdan Nasypanyy for </a:t>
            </a:r>
          </a:p>
          <a:p>
            <a:pPr algn="r"/>
            <a:r>
              <a:rPr lang="en-US" sz="800" dirty="0" smtClean="0">
                <a:solidFill>
                  <a:schemeClr val="bg1"/>
                </a:solidFill>
              </a:rPr>
              <a:t>PM-Forum 2012 “Uncover the business potential”</a:t>
            </a:r>
          </a:p>
          <a:p>
            <a:pPr algn="l"/>
            <a:endParaRPr lang="en-US" sz="8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45" name="44 Imagen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3224" y="6348760"/>
            <a:ext cx="363192" cy="363192"/>
          </a:xfrm>
          <a:prstGeom prst="rect">
            <a:avLst/>
          </a:prstGeom>
        </p:spPr>
      </p:pic>
      <p:pic>
        <p:nvPicPr>
          <p:cNvPr id="46" name="45 Imagen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7467698" y="6356230"/>
            <a:ext cx="363192" cy="363192"/>
          </a:xfrm>
          <a:prstGeom prst="rect">
            <a:avLst/>
          </a:prstGeom>
        </p:spPr>
      </p:pic>
      <p:pic>
        <p:nvPicPr>
          <p:cNvPr id="48" name="Imagen 5" descr="C:\Users\Design\Documents\Edu\Product Launch\shadown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2383882" y="6021288"/>
            <a:ext cx="762588" cy="9825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Imagen 5" descr="C:\Users\Design\Documents\Edu\Product Launch\shadown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9652" y="6021288"/>
            <a:ext cx="762588" cy="9825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19" y="6237312"/>
            <a:ext cx="1107937" cy="526985"/>
          </a:xfrm>
          <a:prstGeom prst="rect">
            <a:avLst/>
          </a:prstGeom>
        </p:spPr>
      </p:pic>
      <p:sp>
        <p:nvSpPr>
          <p:cNvPr id="21" name="46 Recortar rectángulo de esquina del mismo lado"/>
          <p:cNvSpPr/>
          <p:nvPr/>
        </p:nvSpPr>
        <p:spPr>
          <a:xfrm>
            <a:off x="8316416" y="-812"/>
            <a:ext cx="432048" cy="432048"/>
          </a:xfrm>
          <a:prstGeom prst="snip2SameRect">
            <a:avLst/>
          </a:prstGeom>
          <a:gradFill flip="none" rotWithShape="1">
            <a:gsLst>
              <a:gs pos="35000">
                <a:schemeClr val="tx2">
                  <a:shade val="30000"/>
                  <a:satMod val="115000"/>
                </a:schemeClr>
              </a:gs>
              <a:gs pos="2000">
                <a:schemeClr val="accent1">
                  <a:lumMod val="75000"/>
                </a:schemeClr>
              </a:gs>
              <a:gs pos="57000">
                <a:schemeClr val="tx2">
                  <a:shade val="67500"/>
                  <a:satMod val="115000"/>
                </a:schemeClr>
              </a:gs>
              <a:gs pos="100000">
                <a:schemeClr val="tx2"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solidFill>
              <a:schemeClr val="bg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2</a:t>
            </a: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2335380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 Título"/>
          <p:cNvSpPr txBox="1">
            <a:spLocks/>
          </p:cNvSpPr>
          <p:nvPr/>
        </p:nvSpPr>
        <p:spPr>
          <a:xfrm>
            <a:off x="323528" y="-99392"/>
            <a:ext cx="7845323" cy="13909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5760"/>
              </a:lnSpc>
              <a:spcBef>
                <a:spcPts val="0"/>
              </a:spcBef>
            </a:pPr>
            <a:r>
              <a:rPr lang="en-US" sz="5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Nearshore </a:t>
            </a:r>
            <a:r>
              <a:rPr lang="en-US" sz="5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Outsourcing</a:t>
            </a:r>
            <a:endParaRPr lang="es-HN" sz="5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532506" y="1628800"/>
            <a:ext cx="7999934" cy="2831544"/>
          </a:xfrm>
          <a:prstGeom prst="rect">
            <a:avLst/>
          </a:prstGeom>
          <a:noFill/>
        </p:spPr>
        <p:txBody>
          <a:bodyPr wrap="square" lIns="0" tIns="0" rIns="0" bIns="0" numCol="1" spcCol="720000" rtlCol="0">
            <a:spAutoFit/>
          </a:bodyPr>
          <a:lstStyle/>
          <a:p>
            <a:r>
              <a:rPr lang="ru-RU" sz="3200" b="1" dirty="0">
                <a:solidFill>
                  <a:schemeClr val="accent1">
                    <a:lumMod val="75000"/>
                  </a:schemeClr>
                </a:solidFill>
              </a:rPr>
              <a:t>В нашем </a:t>
            </a: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случае</a:t>
            </a:r>
            <a:endParaRPr lang="ru-RU" sz="3200" b="1" dirty="0" smtClean="0">
              <a:solidFill>
                <a:schemeClr val="accent1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marL="914400" lvl="1" indent="-457200">
              <a:buFont typeface="Arial" pitchFamily="34" charset="0"/>
              <a:buChar char="•"/>
            </a:pP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в</a:t>
            </a: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ектор на интеграцию / союз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ru-RU" sz="3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rPr>
              <a:t>доступ к ресурсам / способ расти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ru-RU" sz="3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rPr>
              <a:t>ответ на </a:t>
            </a:r>
            <a:r>
              <a:rPr lang="ru-RU" sz="32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rPr>
              <a:t>глобализационные</a:t>
            </a:r>
            <a:r>
              <a:rPr lang="ru-RU" sz="3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rPr>
              <a:t> процессы</a:t>
            </a:r>
          </a:p>
          <a:p>
            <a:pPr lvl="1"/>
            <a:endParaRPr lang="ru-RU" sz="3200" b="1" dirty="0" smtClean="0">
              <a:solidFill>
                <a:schemeClr val="accent1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marL="285750" indent="-285750">
              <a:buFont typeface="Arial" pitchFamily="34" charset="0"/>
              <a:buChar char="•"/>
            </a:pPr>
            <a:endParaRPr lang="ru-RU" sz="2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4" name="1 Título"/>
          <p:cNvSpPr txBox="1">
            <a:spLocks/>
          </p:cNvSpPr>
          <p:nvPr/>
        </p:nvSpPr>
        <p:spPr>
          <a:xfrm>
            <a:off x="2799918" y="6338345"/>
            <a:ext cx="3744416" cy="47503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900" b="1" dirty="0">
                <a:solidFill>
                  <a:schemeClr val="bg1"/>
                </a:solidFill>
              </a:rPr>
              <a:t>Долгосрочный аутсорсинг в разработке </a:t>
            </a:r>
            <a:r>
              <a:rPr lang="ru-RU" sz="900" b="1" dirty="0" smtClean="0">
                <a:solidFill>
                  <a:schemeClr val="bg1"/>
                </a:solidFill>
              </a:rPr>
              <a:t>ПО</a:t>
            </a:r>
            <a:endParaRPr lang="en-US" sz="900" b="1" dirty="0" smtClean="0">
              <a:solidFill>
                <a:schemeClr val="bg1"/>
              </a:solidFill>
            </a:endParaRPr>
          </a:p>
          <a:p>
            <a:pPr algn="l"/>
            <a:r>
              <a:rPr lang="ru-RU" sz="900" b="1" dirty="0" smtClean="0">
                <a:solidFill>
                  <a:schemeClr val="bg1"/>
                </a:solidFill>
              </a:rPr>
              <a:t>или </a:t>
            </a:r>
            <a:r>
              <a:rPr lang="ru-RU" sz="900" b="1" dirty="0">
                <a:solidFill>
                  <a:schemeClr val="bg1"/>
                </a:solidFill>
              </a:rPr>
              <a:t>учимся управлять малыми командами</a:t>
            </a:r>
            <a:endParaRPr lang="en-US" sz="900" b="1" dirty="0" smtClean="0">
              <a:solidFill>
                <a:schemeClr val="bg1"/>
              </a:solidFill>
            </a:endParaRPr>
          </a:p>
          <a:p>
            <a:pPr algn="r"/>
            <a:r>
              <a:rPr lang="en-US" sz="900" b="1" dirty="0" smtClean="0">
                <a:solidFill>
                  <a:schemeClr val="bg1">
                    <a:lumMod val="75000"/>
                  </a:schemeClr>
                </a:solidFill>
              </a:rPr>
              <a:t>Bogdan Nasypanyy for </a:t>
            </a:r>
          </a:p>
          <a:p>
            <a:pPr algn="r"/>
            <a:r>
              <a:rPr lang="en-US" sz="800" dirty="0" smtClean="0">
                <a:solidFill>
                  <a:schemeClr val="bg1"/>
                </a:solidFill>
              </a:rPr>
              <a:t>PM-Forum 2012 “Uncover the business potential”</a:t>
            </a:r>
          </a:p>
          <a:p>
            <a:pPr algn="l"/>
            <a:endParaRPr lang="en-US" sz="8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45" name="44 Imagen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3224" y="6348760"/>
            <a:ext cx="363192" cy="363192"/>
          </a:xfrm>
          <a:prstGeom prst="rect">
            <a:avLst/>
          </a:prstGeom>
        </p:spPr>
      </p:pic>
      <p:pic>
        <p:nvPicPr>
          <p:cNvPr id="46" name="45 Imagen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7467698" y="6356230"/>
            <a:ext cx="363192" cy="363192"/>
          </a:xfrm>
          <a:prstGeom prst="rect">
            <a:avLst/>
          </a:prstGeom>
        </p:spPr>
      </p:pic>
      <p:pic>
        <p:nvPicPr>
          <p:cNvPr id="48" name="Imagen 5" descr="C:\Users\Design\Documents\Edu\Product Launch\shadown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2383882" y="6021288"/>
            <a:ext cx="762588" cy="9825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Imagen 5" descr="C:\Users\Design\Documents\Edu\Product Launch\shadown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9652" y="6021288"/>
            <a:ext cx="762588" cy="9825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19" y="6237312"/>
            <a:ext cx="1107937" cy="526985"/>
          </a:xfrm>
          <a:prstGeom prst="rect">
            <a:avLst/>
          </a:prstGeom>
        </p:spPr>
      </p:pic>
      <p:sp>
        <p:nvSpPr>
          <p:cNvPr id="21" name="46 Recortar rectángulo de esquina del mismo lado"/>
          <p:cNvSpPr/>
          <p:nvPr/>
        </p:nvSpPr>
        <p:spPr>
          <a:xfrm>
            <a:off x="8316416" y="-812"/>
            <a:ext cx="432048" cy="432048"/>
          </a:xfrm>
          <a:prstGeom prst="snip2SameRect">
            <a:avLst/>
          </a:prstGeom>
          <a:gradFill flip="none" rotWithShape="1">
            <a:gsLst>
              <a:gs pos="35000">
                <a:schemeClr val="tx2">
                  <a:shade val="30000"/>
                  <a:satMod val="115000"/>
                </a:schemeClr>
              </a:gs>
              <a:gs pos="2000">
                <a:schemeClr val="accent1">
                  <a:lumMod val="75000"/>
                </a:schemeClr>
              </a:gs>
              <a:gs pos="57000">
                <a:schemeClr val="tx2">
                  <a:shade val="67500"/>
                  <a:satMod val="115000"/>
                </a:schemeClr>
              </a:gs>
              <a:gs pos="100000">
                <a:schemeClr val="tx2"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solidFill>
              <a:schemeClr val="bg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3</a:t>
            </a: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834563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 Título"/>
          <p:cNvSpPr txBox="1">
            <a:spLocks/>
          </p:cNvSpPr>
          <p:nvPr/>
        </p:nvSpPr>
        <p:spPr>
          <a:xfrm>
            <a:off x="323528" y="-99392"/>
            <a:ext cx="7845323" cy="13909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5760"/>
              </a:lnSpc>
              <a:spcBef>
                <a:spcPts val="0"/>
              </a:spcBef>
            </a:pPr>
            <a:r>
              <a:rPr lang="ru-RU" sz="493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Модель сотрудничества</a:t>
            </a:r>
            <a:endParaRPr lang="es-HN" sz="5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532506" y="1628800"/>
            <a:ext cx="7999934" cy="3816429"/>
          </a:xfrm>
          <a:prstGeom prst="rect">
            <a:avLst/>
          </a:prstGeom>
          <a:noFill/>
        </p:spPr>
        <p:txBody>
          <a:bodyPr wrap="square" lIns="0" tIns="0" rIns="0" bIns="0" numCol="1" spcCol="720000" rtlCol="0">
            <a:spAutoFit/>
          </a:bodyPr>
          <a:lstStyle/>
          <a:p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</a:rPr>
              <a:t>Dedicated team </a:t>
            </a: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ru-RU" sz="3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rPr>
              <a:t>Выделенная команда для работы над многими проектами</a:t>
            </a:r>
            <a:r>
              <a:rPr lang="en-US" sz="3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rPr>
              <a:t> (</a:t>
            </a:r>
            <a:r>
              <a:rPr lang="ru-RU" sz="3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rPr>
              <a:t>матрица</a:t>
            </a:r>
            <a:r>
              <a:rPr lang="en-US" sz="3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rPr>
              <a:t>)</a:t>
            </a:r>
            <a:endParaRPr lang="ru-RU" sz="3200" b="1" dirty="0" smtClean="0">
              <a:solidFill>
                <a:schemeClr val="tx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endParaRPr>
          </a:p>
          <a:p>
            <a:pPr marL="914400" lvl="1" indent="-457200">
              <a:buFont typeface="Arial" pitchFamily="34" charset="0"/>
              <a:buChar char="•"/>
            </a:pPr>
            <a:r>
              <a:rPr lang="ru-RU" sz="3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rPr>
              <a:t>Дополнение существующих структур подкомандами (</a:t>
            </a:r>
            <a:r>
              <a:rPr lang="en-US" sz="3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rPr>
              <a:t>team extension)</a:t>
            </a:r>
          </a:p>
          <a:p>
            <a:pPr marL="914400" lvl="1" indent="-457200">
              <a:buFont typeface="Arial" pitchFamily="34" charset="0"/>
              <a:buChar char="•"/>
            </a:pPr>
            <a:endParaRPr lang="ru-RU" sz="3200" b="1" dirty="0" smtClean="0">
              <a:solidFill>
                <a:schemeClr val="tx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endParaRPr>
          </a:p>
          <a:p>
            <a:pPr lvl="1"/>
            <a:endParaRPr lang="ru-RU" sz="3200" b="1" dirty="0" smtClean="0">
              <a:solidFill>
                <a:schemeClr val="accent1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marL="285750" indent="-285750">
              <a:buFont typeface="Arial" pitchFamily="34" charset="0"/>
              <a:buChar char="•"/>
            </a:pPr>
            <a:endParaRPr lang="ru-RU" sz="2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4" name="1 Título"/>
          <p:cNvSpPr txBox="1">
            <a:spLocks/>
          </p:cNvSpPr>
          <p:nvPr/>
        </p:nvSpPr>
        <p:spPr>
          <a:xfrm>
            <a:off x="2799918" y="6338345"/>
            <a:ext cx="3744416" cy="47503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900" b="1" dirty="0">
                <a:solidFill>
                  <a:schemeClr val="bg1"/>
                </a:solidFill>
              </a:rPr>
              <a:t>Долгосрочный аутсорсинг в разработке </a:t>
            </a:r>
            <a:r>
              <a:rPr lang="ru-RU" sz="900" b="1" dirty="0" smtClean="0">
                <a:solidFill>
                  <a:schemeClr val="bg1"/>
                </a:solidFill>
              </a:rPr>
              <a:t>ПО</a:t>
            </a:r>
            <a:endParaRPr lang="en-US" sz="900" b="1" dirty="0" smtClean="0">
              <a:solidFill>
                <a:schemeClr val="bg1"/>
              </a:solidFill>
            </a:endParaRPr>
          </a:p>
          <a:p>
            <a:pPr algn="l"/>
            <a:r>
              <a:rPr lang="ru-RU" sz="900" b="1" dirty="0" smtClean="0">
                <a:solidFill>
                  <a:schemeClr val="bg1"/>
                </a:solidFill>
              </a:rPr>
              <a:t>или </a:t>
            </a:r>
            <a:r>
              <a:rPr lang="ru-RU" sz="900" b="1" dirty="0">
                <a:solidFill>
                  <a:schemeClr val="bg1"/>
                </a:solidFill>
              </a:rPr>
              <a:t>учимся управлять малыми командами</a:t>
            </a:r>
            <a:endParaRPr lang="en-US" sz="900" b="1" dirty="0" smtClean="0">
              <a:solidFill>
                <a:schemeClr val="bg1"/>
              </a:solidFill>
            </a:endParaRPr>
          </a:p>
          <a:p>
            <a:pPr algn="r"/>
            <a:r>
              <a:rPr lang="en-US" sz="900" b="1" dirty="0" smtClean="0">
                <a:solidFill>
                  <a:schemeClr val="bg1">
                    <a:lumMod val="75000"/>
                  </a:schemeClr>
                </a:solidFill>
              </a:rPr>
              <a:t>Bogdan Nasypanyy for </a:t>
            </a:r>
          </a:p>
          <a:p>
            <a:pPr algn="r"/>
            <a:r>
              <a:rPr lang="en-US" sz="800" dirty="0" smtClean="0">
                <a:solidFill>
                  <a:schemeClr val="bg1"/>
                </a:solidFill>
              </a:rPr>
              <a:t>PM-Forum 2012 “Uncover the business potential”</a:t>
            </a:r>
          </a:p>
          <a:p>
            <a:pPr algn="l"/>
            <a:endParaRPr lang="en-US" sz="8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45" name="44 Imagen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3224" y="6348760"/>
            <a:ext cx="363192" cy="363192"/>
          </a:xfrm>
          <a:prstGeom prst="rect">
            <a:avLst/>
          </a:prstGeom>
        </p:spPr>
      </p:pic>
      <p:pic>
        <p:nvPicPr>
          <p:cNvPr id="46" name="45 Imagen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7467698" y="6356230"/>
            <a:ext cx="363192" cy="363192"/>
          </a:xfrm>
          <a:prstGeom prst="rect">
            <a:avLst/>
          </a:prstGeom>
        </p:spPr>
      </p:pic>
      <p:pic>
        <p:nvPicPr>
          <p:cNvPr id="48" name="Imagen 5" descr="C:\Users\Design\Documents\Edu\Product Launch\shadown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2383882" y="6021288"/>
            <a:ext cx="762588" cy="9825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Imagen 5" descr="C:\Users\Design\Documents\Edu\Product Launch\shadown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9652" y="6021288"/>
            <a:ext cx="762588" cy="9825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19" y="6237312"/>
            <a:ext cx="1107937" cy="526985"/>
          </a:xfrm>
          <a:prstGeom prst="rect">
            <a:avLst/>
          </a:prstGeom>
        </p:spPr>
      </p:pic>
      <p:sp>
        <p:nvSpPr>
          <p:cNvPr id="21" name="46 Recortar rectángulo de esquina del mismo lado"/>
          <p:cNvSpPr/>
          <p:nvPr/>
        </p:nvSpPr>
        <p:spPr>
          <a:xfrm>
            <a:off x="8316416" y="-812"/>
            <a:ext cx="432048" cy="432048"/>
          </a:xfrm>
          <a:prstGeom prst="snip2SameRect">
            <a:avLst/>
          </a:prstGeom>
          <a:gradFill flip="none" rotWithShape="1">
            <a:gsLst>
              <a:gs pos="35000">
                <a:schemeClr val="tx2">
                  <a:shade val="30000"/>
                  <a:satMod val="115000"/>
                </a:schemeClr>
              </a:gs>
              <a:gs pos="2000">
                <a:schemeClr val="accent1">
                  <a:lumMod val="75000"/>
                </a:schemeClr>
              </a:gs>
              <a:gs pos="57000">
                <a:schemeClr val="tx2">
                  <a:shade val="67500"/>
                  <a:satMod val="115000"/>
                </a:schemeClr>
              </a:gs>
              <a:gs pos="100000">
                <a:schemeClr val="tx2"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solidFill>
              <a:schemeClr val="bg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283099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 Título"/>
          <p:cNvSpPr txBox="1">
            <a:spLocks/>
          </p:cNvSpPr>
          <p:nvPr/>
        </p:nvSpPr>
        <p:spPr>
          <a:xfrm>
            <a:off x="323528" y="-99392"/>
            <a:ext cx="7845323" cy="13909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5760"/>
              </a:lnSpc>
              <a:spcBef>
                <a:spcPts val="0"/>
              </a:spcBef>
            </a:pPr>
            <a:r>
              <a:rPr lang="ru-RU" sz="493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Частный случай?</a:t>
            </a:r>
            <a:endParaRPr lang="es-HN" sz="5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532506" y="1628800"/>
            <a:ext cx="7999934" cy="3323987"/>
          </a:xfrm>
          <a:prstGeom prst="rect">
            <a:avLst/>
          </a:prstGeom>
          <a:noFill/>
        </p:spPr>
        <p:txBody>
          <a:bodyPr wrap="square" lIns="0" tIns="0" rIns="0" bIns="0" numCol="1" spcCol="720000" rtlCol="0">
            <a:spAutoFit/>
          </a:bodyPr>
          <a:lstStyle/>
          <a:p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Востребованы команды из 1-3 человек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ru-RU" sz="3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rPr>
              <a:t>«Висящие» небольшие задачи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ru-RU" sz="3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rPr>
              <a:t>Добор недостающих компетенций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ru-RU" sz="3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rPr>
              <a:t>Привлечение команды из 5-10 человек требует дополнительных усилий</a:t>
            </a:r>
          </a:p>
          <a:p>
            <a:pPr lvl="1"/>
            <a:endParaRPr lang="ru-RU" sz="3200" b="1" dirty="0" smtClean="0">
              <a:solidFill>
                <a:schemeClr val="accent1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marL="285750" indent="-285750">
              <a:buFont typeface="Arial" pitchFamily="34" charset="0"/>
              <a:buChar char="•"/>
            </a:pPr>
            <a:endParaRPr lang="ru-RU" sz="2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4" name="1 Título"/>
          <p:cNvSpPr txBox="1">
            <a:spLocks/>
          </p:cNvSpPr>
          <p:nvPr/>
        </p:nvSpPr>
        <p:spPr>
          <a:xfrm>
            <a:off x="2799918" y="6338345"/>
            <a:ext cx="3744416" cy="47503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900" b="1" dirty="0">
                <a:solidFill>
                  <a:schemeClr val="bg1"/>
                </a:solidFill>
              </a:rPr>
              <a:t>Долгосрочный аутсорсинг в разработке </a:t>
            </a:r>
            <a:r>
              <a:rPr lang="ru-RU" sz="900" b="1" dirty="0" smtClean="0">
                <a:solidFill>
                  <a:schemeClr val="bg1"/>
                </a:solidFill>
              </a:rPr>
              <a:t>ПО</a:t>
            </a:r>
            <a:endParaRPr lang="en-US" sz="900" b="1" dirty="0" smtClean="0">
              <a:solidFill>
                <a:schemeClr val="bg1"/>
              </a:solidFill>
            </a:endParaRPr>
          </a:p>
          <a:p>
            <a:pPr algn="l"/>
            <a:r>
              <a:rPr lang="ru-RU" sz="900" b="1" dirty="0" smtClean="0">
                <a:solidFill>
                  <a:schemeClr val="bg1"/>
                </a:solidFill>
              </a:rPr>
              <a:t>или </a:t>
            </a:r>
            <a:r>
              <a:rPr lang="ru-RU" sz="900" b="1" dirty="0">
                <a:solidFill>
                  <a:schemeClr val="bg1"/>
                </a:solidFill>
              </a:rPr>
              <a:t>учимся управлять малыми командами</a:t>
            </a:r>
            <a:endParaRPr lang="en-US" sz="900" b="1" dirty="0" smtClean="0">
              <a:solidFill>
                <a:schemeClr val="bg1"/>
              </a:solidFill>
            </a:endParaRPr>
          </a:p>
          <a:p>
            <a:pPr algn="r"/>
            <a:r>
              <a:rPr lang="en-US" sz="900" b="1" dirty="0" smtClean="0">
                <a:solidFill>
                  <a:schemeClr val="bg1">
                    <a:lumMod val="75000"/>
                  </a:schemeClr>
                </a:solidFill>
              </a:rPr>
              <a:t>Bogdan Nasypanyy for </a:t>
            </a:r>
          </a:p>
          <a:p>
            <a:pPr algn="r"/>
            <a:r>
              <a:rPr lang="en-US" sz="800" dirty="0" smtClean="0">
                <a:solidFill>
                  <a:schemeClr val="bg1"/>
                </a:solidFill>
              </a:rPr>
              <a:t>PM-Forum 2012 “Uncover the business potential”</a:t>
            </a:r>
          </a:p>
          <a:p>
            <a:pPr algn="l"/>
            <a:endParaRPr lang="en-US" sz="8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45" name="44 Imagen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3224" y="6348760"/>
            <a:ext cx="363192" cy="363192"/>
          </a:xfrm>
          <a:prstGeom prst="rect">
            <a:avLst/>
          </a:prstGeom>
        </p:spPr>
      </p:pic>
      <p:pic>
        <p:nvPicPr>
          <p:cNvPr id="46" name="45 Imagen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7467698" y="6356230"/>
            <a:ext cx="363192" cy="363192"/>
          </a:xfrm>
          <a:prstGeom prst="rect">
            <a:avLst/>
          </a:prstGeom>
        </p:spPr>
      </p:pic>
      <p:pic>
        <p:nvPicPr>
          <p:cNvPr id="48" name="Imagen 5" descr="C:\Users\Design\Documents\Edu\Product Launch\shadown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2383882" y="6021288"/>
            <a:ext cx="762588" cy="9825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Imagen 5" descr="C:\Users\Design\Documents\Edu\Product Launch\shadown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9652" y="6021288"/>
            <a:ext cx="762588" cy="9825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19" y="6237312"/>
            <a:ext cx="1107937" cy="526985"/>
          </a:xfrm>
          <a:prstGeom prst="rect">
            <a:avLst/>
          </a:prstGeom>
        </p:spPr>
      </p:pic>
      <p:sp>
        <p:nvSpPr>
          <p:cNvPr id="21" name="46 Recortar rectángulo de esquina del mismo lado"/>
          <p:cNvSpPr/>
          <p:nvPr/>
        </p:nvSpPr>
        <p:spPr>
          <a:xfrm>
            <a:off x="8316416" y="-812"/>
            <a:ext cx="432048" cy="432048"/>
          </a:xfrm>
          <a:prstGeom prst="snip2SameRect">
            <a:avLst/>
          </a:prstGeom>
          <a:gradFill flip="none" rotWithShape="1">
            <a:gsLst>
              <a:gs pos="35000">
                <a:schemeClr val="tx2">
                  <a:shade val="30000"/>
                  <a:satMod val="115000"/>
                </a:schemeClr>
              </a:gs>
              <a:gs pos="2000">
                <a:schemeClr val="accent1">
                  <a:lumMod val="75000"/>
                </a:schemeClr>
              </a:gs>
              <a:gs pos="57000">
                <a:schemeClr val="tx2">
                  <a:shade val="67500"/>
                  <a:satMod val="115000"/>
                </a:schemeClr>
              </a:gs>
              <a:gs pos="100000">
                <a:schemeClr val="tx2"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solidFill>
              <a:schemeClr val="bg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5</a:t>
            </a:r>
            <a:endParaRPr lang="ru-RU" b="1" dirty="0" smtClean="0"/>
          </a:p>
        </p:txBody>
      </p:sp>
    </p:spTree>
    <p:extLst>
      <p:ext uri="{BB962C8B-B14F-4D97-AF65-F5344CB8AC3E}">
        <p14:creationId xmlns:p14="http://schemas.microsoft.com/office/powerpoint/2010/main" val="3342109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 Título"/>
          <p:cNvSpPr txBox="1">
            <a:spLocks/>
          </p:cNvSpPr>
          <p:nvPr/>
        </p:nvSpPr>
        <p:spPr>
          <a:xfrm>
            <a:off x="323528" y="-99392"/>
            <a:ext cx="7845323" cy="13909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5760"/>
              </a:lnSpc>
              <a:spcBef>
                <a:spcPts val="0"/>
              </a:spcBef>
            </a:pPr>
            <a:r>
              <a:rPr lang="ru-RU" sz="493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Пример трансформации</a:t>
            </a:r>
            <a:endParaRPr lang="es-HN" sz="5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4" name="1 Título"/>
          <p:cNvSpPr txBox="1">
            <a:spLocks/>
          </p:cNvSpPr>
          <p:nvPr/>
        </p:nvSpPr>
        <p:spPr>
          <a:xfrm>
            <a:off x="2799918" y="6338345"/>
            <a:ext cx="3744416" cy="47503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900" b="1" dirty="0">
                <a:solidFill>
                  <a:schemeClr val="bg1"/>
                </a:solidFill>
              </a:rPr>
              <a:t>Долгосрочный аутсорсинг в разработке </a:t>
            </a:r>
            <a:r>
              <a:rPr lang="ru-RU" sz="900" b="1" dirty="0" smtClean="0">
                <a:solidFill>
                  <a:schemeClr val="bg1"/>
                </a:solidFill>
              </a:rPr>
              <a:t>ПО</a:t>
            </a:r>
            <a:endParaRPr lang="en-US" sz="900" b="1" dirty="0" smtClean="0">
              <a:solidFill>
                <a:schemeClr val="bg1"/>
              </a:solidFill>
            </a:endParaRPr>
          </a:p>
          <a:p>
            <a:pPr algn="l"/>
            <a:r>
              <a:rPr lang="ru-RU" sz="900" b="1" dirty="0" smtClean="0">
                <a:solidFill>
                  <a:schemeClr val="bg1"/>
                </a:solidFill>
              </a:rPr>
              <a:t>или </a:t>
            </a:r>
            <a:r>
              <a:rPr lang="ru-RU" sz="900" b="1" dirty="0">
                <a:solidFill>
                  <a:schemeClr val="bg1"/>
                </a:solidFill>
              </a:rPr>
              <a:t>учимся управлять малыми командами</a:t>
            </a:r>
            <a:endParaRPr lang="en-US" sz="900" b="1" dirty="0" smtClean="0">
              <a:solidFill>
                <a:schemeClr val="bg1"/>
              </a:solidFill>
            </a:endParaRPr>
          </a:p>
          <a:p>
            <a:pPr algn="r"/>
            <a:r>
              <a:rPr lang="en-US" sz="900" b="1" dirty="0" smtClean="0">
                <a:solidFill>
                  <a:schemeClr val="bg1">
                    <a:lumMod val="75000"/>
                  </a:schemeClr>
                </a:solidFill>
              </a:rPr>
              <a:t>Bogdan Nasypanyy for </a:t>
            </a:r>
          </a:p>
          <a:p>
            <a:pPr algn="r"/>
            <a:r>
              <a:rPr lang="en-US" sz="800" dirty="0" smtClean="0">
                <a:solidFill>
                  <a:schemeClr val="bg1"/>
                </a:solidFill>
              </a:rPr>
              <a:t>PM-Forum 2012 “Uncover the business potential”</a:t>
            </a:r>
          </a:p>
          <a:p>
            <a:pPr algn="l"/>
            <a:endParaRPr lang="en-US" sz="8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45" name="44 Imagen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3224" y="6348760"/>
            <a:ext cx="363192" cy="363192"/>
          </a:xfrm>
          <a:prstGeom prst="rect">
            <a:avLst/>
          </a:prstGeom>
        </p:spPr>
      </p:pic>
      <p:pic>
        <p:nvPicPr>
          <p:cNvPr id="46" name="45 Imagen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7467698" y="6356230"/>
            <a:ext cx="363192" cy="363192"/>
          </a:xfrm>
          <a:prstGeom prst="rect">
            <a:avLst/>
          </a:prstGeom>
        </p:spPr>
      </p:pic>
      <p:pic>
        <p:nvPicPr>
          <p:cNvPr id="48" name="Imagen 5" descr="C:\Users\Design\Documents\Edu\Product Launch\shadown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2383882" y="6021288"/>
            <a:ext cx="762588" cy="9825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Imagen 5" descr="C:\Users\Design\Documents\Edu\Product Launch\shadown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9652" y="6021288"/>
            <a:ext cx="762588" cy="9825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19" y="6237312"/>
            <a:ext cx="1107937" cy="526985"/>
          </a:xfrm>
          <a:prstGeom prst="rect">
            <a:avLst/>
          </a:prstGeom>
        </p:spPr>
      </p:pic>
      <p:sp>
        <p:nvSpPr>
          <p:cNvPr id="21" name="46 Recortar rectángulo de esquina del mismo lado"/>
          <p:cNvSpPr/>
          <p:nvPr/>
        </p:nvSpPr>
        <p:spPr>
          <a:xfrm>
            <a:off x="8316416" y="-812"/>
            <a:ext cx="432048" cy="432048"/>
          </a:xfrm>
          <a:prstGeom prst="snip2SameRect">
            <a:avLst/>
          </a:prstGeom>
          <a:gradFill flip="none" rotWithShape="1">
            <a:gsLst>
              <a:gs pos="35000">
                <a:schemeClr val="tx2">
                  <a:shade val="30000"/>
                  <a:satMod val="115000"/>
                </a:schemeClr>
              </a:gs>
              <a:gs pos="2000">
                <a:schemeClr val="accent1">
                  <a:lumMod val="75000"/>
                </a:schemeClr>
              </a:gs>
              <a:gs pos="57000">
                <a:schemeClr val="tx2">
                  <a:shade val="67500"/>
                  <a:satMod val="115000"/>
                </a:schemeClr>
              </a:gs>
              <a:gs pos="100000">
                <a:schemeClr val="tx2"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solidFill>
              <a:schemeClr val="bg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6</a:t>
            </a:r>
            <a:endParaRPr lang="ru-RU" b="1" dirty="0" smtClean="0"/>
          </a:p>
        </p:txBody>
      </p:sp>
      <p:sp>
        <p:nvSpPr>
          <p:cNvPr id="11" name="Oval 10"/>
          <p:cNvSpPr/>
          <p:nvPr/>
        </p:nvSpPr>
        <p:spPr>
          <a:xfrm>
            <a:off x="1604765" y="1495637"/>
            <a:ext cx="284057" cy="284057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1959836" y="1487009"/>
            <a:ext cx="284057" cy="284057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2314907" y="1495637"/>
            <a:ext cx="284057" cy="284057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2669977" y="1500283"/>
            <a:ext cx="284057" cy="284057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3025048" y="1500283"/>
            <a:ext cx="284057" cy="284057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1604765" y="1859336"/>
            <a:ext cx="284057" cy="284057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1959836" y="1850708"/>
            <a:ext cx="284057" cy="284057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2314907" y="1859336"/>
            <a:ext cx="284057" cy="284057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2669977" y="1863982"/>
            <a:ext cx="284057" cy="284057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3025048" y="1863982"/>
            <a:ext cx="284057" cy="284057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1604765" y="2214407"/>
            <a:ext cx="284057" cy="284057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1959836" y="2205779"/>
            <a:ext cx="284057" cy="284057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2314907" y="2214407"/>
            <a:ext cx="284057" cy="284057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2669977" y="2219052"/>
            <a:ext cx="284057" cy="284057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3025048" y="2219052"/>
            <a:ext cx="284057" cy="284057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1604765" y="2578106"/>
            <a:ext cx="284057" cy="284057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1959836" y="2569478"/>
            <a:ext cx="284057" cy="284057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2314907" y="2578106"/>
            <a:ext cx="284057" cy="284057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2669977" y="2582751"/>
            <a:ext cx="284057" cy="284057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3025048" y="2582751"/>
            <a:ext cx="284057" cy="284057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4090261" y="2578106"/>
            <a:ext cx="284057" cy="284057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4445332" y="2569478"/>
            <a:ext cx="284057" cy="284057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4800403" y="2578106"/>
            <a:ext cx="284057" cy="284057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5155474" y="2582751"/>
            <a:ext cx="284057" cy="284057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5510545" y="2582751"/>
            <a:ext cx="284057" cy="284057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4256183" y="2278784"/>
            <a:ext cx="284057" cy="284057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4611254" y="2270157"/>
            <a:ext cx="284057" cy="284057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4966325" y="2278784"/>
            <a:ext cx="284057" cy="284057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5321395" y="2283430"/>
            <a:ext cx="284057" cy="284057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4813677" y="1850708"/>
            <a:ext cx="284057" cy="284057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6244580" y="2565495"/>
            <a:ext cx="284057" cy="284057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6599651" y="2556867"/>
            <a:ext cx="284057" cy="284057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6954722" y="2565495"/>
            <a:ext cx="284057" cy="284057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7309793" y="2570141"/>
            <a:ext cx="284057" cy="284057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>
            <a:off x="7664863" y="2570141"/>
            <a:ext cx="284057" cy="284057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/>
          <p:nvPr/>
        </p:nvSpPr>
        <p:spPr>
          <a:xfrm>
            <a:off x="6410501" y="2266174"/>
            <a:ext cx="284057" cy="284057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>
            <a:off x="6765572" y="2257546"/>
            <a:ext cx="284057" cy="284057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/>
          <p:cNvSpPr/>
          <p:nvPr/>
        </p:nvSpPr>
        <p:spPr>
          <a:xfrm>
            <a:off x="7120643" y="2266174"/>
            <a:ext cx="284057" cy="284057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7475714" y="2270820"/>
            <a:ext cx="284057" cy="284057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6967995" y="1838098"/>
            <a:ext cx="284057" cy="284057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/>
          <p:cNvSpPr/>
          <p:nvPr/>
        </p:nvSpPr>
        <p:spPr>
          <a:xfrm>
            <a:off x="6244580" y="4047502"/>
            <a:ext cx="284057" cy="284057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/>
          <p:nvPr/>
        </p:nvSpPr>
        <p:spPr>
          <a:xfrm>
            <a:off x="6599651" y="4038874"/>
            <a:ext cx="284057" cy="284057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/>
          <p:nvPr/>
        </p:nvSpPr>
        <p:spPr>
          <a:xfrm>
            <a:off x="6954722" y="4047502"/>
            <a:ext cx="284057" cy="284057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/>
          <p:nvPr/>
        </p:nvSpPr>
        <p:spPr>
          <a:xfrm>
            <a:off x="7309793" y="4052147"/>
            <a:ext cx="284057" cy="284057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/>
          <p:nvPr/>
        </p:nvSpPr>
        <p:spPr>
          <a:xfrm>
            <a:off x="7664863" y="4052147"/>
            <a:ext cx="284057" cy="284057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/>
          <p:nvPr/>
        </p:nvSpPr>
        <p:spPr>
          <a:xfrm>
            <a:off x="6410501" y="3748181"/>
            <a:ext cx="284057" cy="284057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/>
          <p:nvPr/>
        </p:nvSpPr>
        <p:spPr>
          <a:xfrm>
            <a:off x="6765572" y="3739553"/>
            <a:ext cx="284057" cy="284057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val 63"/>
          <p:cNvSpPr/>
          <p:nvPr/>
        </p:nvSpPr>
        <p:spPr>
          <a:xfrm>
            <a:off x="7120643" y="3748181"/>
            <a:ext cx="284057" cy="284057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val 64"/>
          <p:cNvSpPr/>
          <p:nvPr/>
        </p:nvSpPr>
        <p:spPr>
          <a:xfrm>
            <a:off x="7475714" y="3752826"/>
            <a:ext cx="284057" cy="284057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val 65"/>
          <p:cNvSpPr/>
          <p:nvPr/>
        </p:nvSpPr>
        <p:spPr>
          <a:xfrm>
            <a:off x="6967995" y="3320104"/>
            <a:ext cx="284057" cy="284057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val 66"/>
          <p:cNvSpPr/>
          <p:nvPr/>
        </p:nvSpPr>
        <p:spPr>
          <a:xfrm>
            <a:off x="4088270" y="3683803"/>
            <a:ext cx="284057" cy="284057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val 67"/>
          <p:cNvSpPr/>
          <p:nvPr/>
        </p:nvSpPr>
        <p:spPr>
          <a:xfrm>
            <a:off x="4443341" y="3675175"/>
            <a:ext cx="284057" cy="284057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val 68"/>
          <p:cNvSpPr/>
          <p:nvPr/>
        </p:nvSpPr>
        <p:spPr>
          <a:xfrm>
            <a:off x="4798412" y="3683803"/>
            <a:ext cx="284057" cy="284057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Oval 69"/>
          <p:cNvSpPr/>
          <p:nvPr/>
        </p:nvSpPr>
        <p:spPr>
          <a:xfrm>
            <a:off x="5153483" y="3688449"/>
            <a:ext cx="284057" cy="284057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Oval 70"/>
          <p:cNvSpPr/>
          <p:nvPr/>
        </p:nvSpPr>
        <p:spPr>
          <a:xfrm>
            <a:off x="5508554" y="3688449"/>
            <a:ext cx="284057" cy="284057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Oval 71"/>
          <p:cNvSpPr/>
          <p:nvPr/>
        </p:nvSpPr>
        <p:spPr>
          <a:xfrm>
            <a:off x="4088270" y="4047502"/>
            <a:ext cx="284057" cy="284057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Oval 72"/>
          <p:cNvSpPr/>
          <p:nvPr/>
        </p:nvSpPr>
        <p:spPr>
          <a:xfrm>
            <a:off x="4443341" y="4038874"/>
            <a:ext cx="284057" cy="284057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Oval 73"/>
          <p:cNvSpPr/>
          <p:nvPr/>
        </p:nvSpPr>
        <p:spPr>
          <a:xfrm>
            <a:off x="4798412" y="4047502"/>
            <a:ext cx="284057" cy="284057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val 74"/>
          <p:cNvSpPr/>
          <p:nvPr/>
        </p:nvSpPr>
        <p:spPr>
          <a:xfrm>
            <a:off x="5153483" y="4052147"/>
            <a:ext cx="284057" cy="284057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val 75"/>
          <p:cNvSpPr/>
          <p:nvPr/>
        </p:nvSpPr>
        <p:spPr>
          <a:xfrm>
            <a:off x="5508554" y="4052147"/>
            <a:ext cx="284057" cy="284057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val 76"/>
          <p:cNvSpPr/>
          <p:nvPr/>
        </p:nvSpPr>
        <p:spPr>
          <a:xfrm>
            <a:off x="1604765" y="5046346"/>
            <a:ext cx="284057" cy="284057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Oval 77"/>
          <p:cNvSpPr/>
          <p:nvPr/>
        </p:nvSpPr>
        <p:spPr>
          <a:xfrm>
            <a:off x="2172878" y="5305183"/>
            <a:ext cx="284057" cy="284057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val 78"/>
          <p:cNvSpPr/>
          <p:nvPr/>
        </p:nvSpPr>
        <p:spPr>
          <a:xfrm>
            <a:off x="2527949" y="5296555"/>
            <a:ext cx="284057" cy="284057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Oval 79"/>
          <p:cNvSpPr/>
          <p:nvPr/>
        </p:nvSpPr>
        <p:spPr>
          <a:xfrm>
            <a:off x="2354729" y="4975332"/>
            <a:ext cx="284057" cy="284057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Oval 80"/>
          <p:cNvSpPr/>
          <p:nvPr/>
        </p:nvSpPr>
        <p:spPr>
          <a:xfrm>
            <a:off x="3167077" y="5305183"/>
            <a:ext cx="284057" cy="284057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Oval 81"/>
          <p:cNvSpPr/>
          <p:nvPr/>
        </p:nvSpPr>
        <p:spPr>
          <a:xfrm>
            <a:off x="3522148" y="5296555"/>
            <a:ext cx="284057" cy="284057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Oval 82"/>
          <p:cNvSpPr/>
          <p:nvPr/>
        </p:nvSpPr>
        <p:spPr>
          <a:xfrm>
            <a:off x="3348927" y="4975332"/>
            <a:ext cx="284057" cy="284057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Oval 83"/>
          <p:cNvSpPr/>
          <p:nvPr/>
        </p:nvSpPr>
        <p:spPr>
          <a:xfrm>
            <a:off x="4161275" y="5305183"/>
            <a:ext cx="284057" cy="284057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Oval 84"/>
          <p:cNvSpPr/>
          <p:nvPr/>
        </p:nvSpPr>
        <p:spPr>
          <a:xfrm>
            <a:off x="4516346" y="5296555"/>
            <a:ext cx="284057" cy="284057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Oval 85"/>
          <p:cNvSpPr/>
          <p:nvPr/>
        </p:nvSpPr>
        <p:spPr>
          <a:xfrm>
            <a:off x="4343126" y="4975332"/>
            <a:ext cx="284057" cy="284057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Oval 86"/>
          <p:cNvSpPr/>
          <p:nvPr/>
        </p:nvSpPr>
        <p:spPr>
          <a:xfrm>
            <a:off x="5226488" y="5305183"/>
            <a:ext cx="284057" cy="284057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Oval 87"/>
          <p:cNvSpPr/>
          <p:nvPr/>
        </p:nvSpPr>
        <p:spPr>
          <a:xfrm>
            <a:off x="5219189" y="4975332"/>
            <a:ext cx="284057" cy="284057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Oval 88"/>
          <p:cNvSpPr/>
          <p:nvPr/>
        </p:nvSpPr>
        <p:spPr>
          <a:xfrm>
            <a:off x="5865616" y="5305183"/>
            <a:ext cx="284057" cy="284057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Oval 89"/>
          <p:cNvSpPr/>
          <p:nvPr/>
        </p:nvSpPr>
        <p:spPr>
          <a:xfrm>
            <a:off x="6220687" y="5296555"/>
            <a:ext cx="284057" cy="284057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Oval 90"/>
          <p:cNvSpPr/>
          <p:nvPr/>
        </p:nvSpPr>
        <p:spPr>
          <a:xfrm>
            <a:off x="6220687" y="4975332"/>
            <a:ext cx="284057" cy="284057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Oval 91"/>
          <p:cNvSpPr/>
          <p:nvPr/>
        </p:nvSpPr>
        <p:spPr>
          <a:xfrm>
            <a:off x="6575758" y="5296555"/>
            <a:ext cx="284057" cy="284057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Oval 92"/>
          <p:cNvSpPr/>
          <p:nvPr/>
        </p:nvSpPr>
        <p:spPr>
          <a:xfrm>
            <a:off x="7302494" y="4941484"/>
            <a:ext cx="284057" cy="284057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Oval 93"/>
          <p:cNvSpPr/>
          <p:nvPr/>
        </p:nvSpPr>
        <p:spPr>
          <a:xfrm>
            <a:off x="7657564" y="4941484"/>
            <a:ext cx="284057" cy="284057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Oval 94"/>
          <p:cNvSpPr/>
          <p:nvPr/>
        </p:nvSpPr>
        <p:spPr>
          <a:xfrm>
            <a:off x="7302494" y="5305183"/>
            <a:ext cx="284057" cy="284057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Oval 95"/>
          <p:cNvSpPr/>
          <p:nvPr/>
        </p:nvSpPr>
        <p:spPr>
          <a:xfrm>
            <a:off x="7657564" y="5305183"/>
            <a:ext cx="284057" cy="284057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Plus 96"/>
          <p:cNvSpPr/>
          <p:nvPr/>
        </p:nvSpPr>
        <p:spPr>
          <a:xfrm>
            <a:off x="5688080" y="1863982"/>
            <a:ext cx="639128" cy="619881"/>
          </a:xfrm>
          <a:prstGeom prst="mathPlus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Curved Left Arrow 97"/>
          <p:cNvSpPr/>
          <p:nvPr/>
        </p:nvSpPr>
        <p:spPr>
          <a:xfrm>
            <a:off x="8209084" y="2399575"/>
            <a:ext cx="497099" cy="1430902"/>
          </a:xfrm>
          <a:prstGeom prst="curvedLef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  <p:sp>
        <p:nvSpPr>
          <p:cNvPr id="99" name="Plus 98"/>
          <p:cNvSpPr/>
          <p:nvPr/>
        </p:nvSpPr>
        <p:spPr>
          <a:xfrm>
            <a:off x="5775356" y="3339350"/>
            <a:ext cx="639128" cy="619881"/>
          </a:xfrm>
          <a:prstGeom prst="mathPlus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Curved Right Arrow 99"/>
          <p:cNvSpPr/>
          <p:nvPr/>
        </p:nvSpPr>
        <p:spPr>
          <a:xfrm>
            <a:off x="539552" y="3906800"/>
            <a:ext cx="670320" cy="1423602"/>
          </a:xfrm>
          <a:prstGeom prst="curvedRightArrow">
            <a:avLst>
              <a:gd name="adj1" fmla="val 15341"/>
              <a:gd name="adj2" fmla="val 50000"/>
              <a:gd name="adj3" fmla="val 25000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  <p:sp>
        <p:nvSpPr>
          <p:cNvPr id="101" name="Plus 100"/>
          <p:cNvSpPr/>
          <p:nvPr/>
        </p:nvSpPr>
        <p:spPr>
          <a:xfrm>
            <a:off x="1942082" y="5046346"/>
            <a:ext cx="319564" cy="309941"/>
          </a:xfrm>
          <a:prstGeom prst="mathPlus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Plus 101"/>
          <p:cNvSpPr/>
          <p:nvPr/>
        </p:nvSpPr>
        <p:spPr>
          <a:xfrm>
            <a:off x="2865266" y="5046346"/>
            <a:ext cx="319564" cy="309941"/>
          </a:xfrm>
          <a:prstGeom prst="mathPlus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Plus 102"/>
          <p:cNvSpPr/>
          <p:nvPr/>
        </p:nvSpPr>
        <p:spPr>
          <a:xfrm>
            <a:off x="3841711" y="5046346"/>
            <a:ext cx="319564" cy="309941"/>
          </a:xfrm>
          <a:prstGeom prst="mathPlus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Plus 103"/>
          <p:cNvSpPr/>
          <p:nvPr/>
        </p:nvSpPr>
        <p:spPr>
          <a:xfrm>
            <a:off x="4835910" y="5046346"/>
            <a:ext cx="319564" cy="309941"/>
          </a:xfrm>
          <a:prstGeom prst="mathPlus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Plus 104"/>
          <p:cNvSpPr/>
          <p:nvPr/>
        </p:nvSpPr>
        <p:spPr>
          <a:xfrm>
            <a:off x="5605452" y="5046346"/>
            <a:ext cx="319564" cy="309941"/>
          </a:xfrm>
          <a:prstGeom prst="mathPlus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Plus 105"/>
          <p:cNvSpPr/>
          <p:nvPr/>
        </p:nvSpPr>
        <p:spPr>
          <a:xfrm>
            <a:off x="6883707" y="5046346"/>
            <a:ext cx="319564" cy="309941"/>
          </a:xfrm>
          <a:prstGeom prst="mathPlus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Right Arrow 106"/>
          <p:cNvSpPr/>
          <p:nvPr/>
        </p:nvSpPr>
        <p:spPr>
          <a:xfrm>
            <a:off x="3501989" y="2053132"/>
            <a:ext cx="510538" cy="225653"/>
          </a:xfrm>
          <a:prstGeom prst="righ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1312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 Título"/>
          <p:cNvSpPr txBox="1">
            <a:spLocks/>
          </p:cNvSpPr>
          <p:nvPr/>
        </p:nvSpPr>
        <p:spPr>
          <a:xfrm>
            <a:off x="323528" y="-99392"/>
            <a:ext cx="7845323" cy="13909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5760"/>
              </a:lnSpc>
              <a:spcBef>
                <a:spcPts val="0"/>
              </a:spcBef>
            </a:pPr>
            <a:r>
              <a:rPr lang="ru-RU" sz="493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Вызов организации</a:t>
            </a:r>
            <a:endParaRPr lang="es-HN" sz="5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532506" y="3429000"/>
            <a:ext cx="7999934" cy="2339102"/>
          </a:xfrm>
          <a:prstGeom prst="rect">
            <a:avLst/>
          </a:prstGeom>
          <a:noFill/>
        </p:spPr>
        <p:txBody>
          <a:bodyPr wrap="square" lIns="0" tIns="0" rIns="0" bIns="0" numCol="1" spcCol="720000" rtlCol="0">
            <a:spAutoFit/>
          </a:bodyPr>
          <a:lstStyle/>
          <a:p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Каждый второй – гетман?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ru-RU" sz="3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rPr>
              <a:t>Требования модели качества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ru-RU" sz="3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rPr>
              <a:t>Отсутствие реальной потребности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ru-RU" sz="3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rPr>
              <a:t>Несоответствие ожиданиям заказчика</a:t>
            </a:r>
            <a:endParaRPr lang="ru-RU" sz="3200" b="1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endParaRPr>
          </a:p>
          <a:p>
            <a:pPr marL="285750" indent="-285750">
              <a:buFont typeface="Arial" pitchFamily="34" charset="0"/>
              <a:buChar char="•"/>
            </a:pPr>
            <a:endParaRPr lang="ru-RU" sz="2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4" name="1 Título"/>
          <p:cNvSpPr txBox="1">
            <a:spLocks/>
          </p:cNvSpPr>
          <p:nvPr/>
        </p:nvSpPr>
        <p:spPr>
          <a:xfrm>
            <a:off x="2799918" y="6338345"/>
            <a:ext cx="3744416" cy="47503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900" b="1" dirty="0">
                <a:solidFill>
                  <a:schemeClr val="bg1"/>
                </a:solidFill>
              </a:rPr>
              <a:t>Долгосрочный аутсорсинг в разработке </a:t>
            </a:r>
            <a:r>
              <a:rPr lang="ru-RU" sz="900" b="1" dirty="0" smtClean="0">
                <a:solidFill>
                  <a:schemeClr val="bg1"/>
                </a:solidFill>
              </a:rPr>
              <a:t>ПО</a:t>
            </a:r>
            <a:endParaRPr lang="en-US" sz="900" b="1" dirty="0" smtClean="0">
              <a:solidFill>
                <a:schemeClr val="bg1"/>
              </a:solidFill>
            </a:endParaRPr>
          </a:p>
          <a:p>
            <a:pPr algn="l"/>
            <a:r>
              <a:rPr lang="ru-RU" sz="900" b="1" dirty="0" smtClean="0">
                <a:solidFill>
                  <a:schemeClr val="bg1"/>
                </a:solidFill>
              </a:rPr>
              <a:t>или </a:t>
            </a:r>
            <a:r>
              <a:rPr lang="ru-RU" sz="900" b="1" dirty="0">
                <a:solidFill>
                  <a:schemeClr val="bg1"/>
                </a:solidFill>
              </a:rPr>
              <a:t>учимся управлять малыми командами</a:t>
            </a:r>
            <a:endParaRPr lang="en-US" sz="900" b="1" dirty="0" smtClean="0">
              <a:solidFill>
                <a:schemeClr val="bg1"/>
              </a:solidFill>
            </a:endParaRPr>
          </a:p>
          <a:p>
            <a:pPr algn="r"/>
            <a:r>
              <a:rPr lang="en-US" sz="900" b="1" dirty="0" smtClean="0">
                <a:solidFill>
                  <a:schemeClr val="bg1">
                    <a:lumMod val="75000"/>
                  </a:schemeClr>
                </a:solidFill>
              </a:rPr>
              <a:t>Bogdan Nasypanyy for </a:t>
            </a:r>
          </a:p>
          <a:p>
            <a:pPr algn="r"/>
            <a:r>
              <a:rPr lang="en-US" sz="800" dirty="0" smtClean="0">
                <a:solidFill>
                  <a:schemeClr val="bg1"/>
                </a:solidFill>
              </a:rPr>
              <a:t>PM-Forum 2012 “Uncover the business potential”</a:t>
            </a:r>
          </a:p>
          <a:p>
            <a:pPr algn="l"/>
            <a:endParaRPr lang="en-US" sz="8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45" name="44 Imagen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3224" y="6348760"/>
            <a:ext cx="363192" cy="363192"/>
          </a:xfrm>
          <a:prstGeom prst="rect">
            <a:avLst/>
          </a:prstGeom>
        </p:spPr>
      </p:pic>
      <p:pic>
        <p:nvPicPr>
          <p:cNvPr id="46" name="45 Imagen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7467698" y="6356230"/>
            <a:ext cx="363192" cy="363192"/>
          </a:xfrm>
          <a:prstGeom prst="rect">
            <a:avLst/>
          </a:prstGeom>
        </p:spPr>
      </p:pic>
      <p:pic>
        <p:nvPicPr>
          <p:cNvPr id="48" name="Imagen 5" descr="C:\Users\Design\Documents\Edu\Product Launch\shadown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2383882" y="6021288"/>
            <a:ext cx="762588" cy="9825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Imagen 5" descr="C:\Users\Design\Documents\Edu\Product Launch\shadown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9652" y="6021288"/>
            <a:ext cx="762588" cy="9825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19" y="6237312"/>
            <a:ext cx="1107937" cy="526985"/>
          </a:xfrm>
          <a:prstGeom prst="rect">
            <a:avLst/>
          </a:prstGeom>
        </p:spPr>
      </p:pic>
      <p:sp>
        <p:nvSpPr>
          <p:cNvPr id="21" name="46 Recortar rectángulo de esquina del mismo lado"/>
          <p:cNvSpPr/>
          <p:nvPr/>
        </p:nvSpPr>
        <p:spPr>
          <a:xfrm>
            <a:off x="8316416" y="-812"/>
            <a:ext cx="432048" cy="432048"/>
          </a:xfrm>
          <a:prstGeom prst="snip2SameRect">
            <a:avLst/>
          </a:prstGeom>
          <a:gradFill flip="none" rotWithShape="1">
            <a:gsLst>
              <a:gs pos="35000">
                <a:schemeClr val="tx2">
                  <a:shade val="30000"/>
                  <a:satMod val="115000"/>
                </a:schemeClr>
              </a:gs>
              <a:gs pos="2000">
                <a:schemeClr val="accent1">
                  <a:lumMod val="75000"/>
                </a:schemeClr>
              </a:gs>
              <a:gs pos="57000">
                <a:schemeClr val="tx2">
                  <a:shade val="67500"/>
                  <a:satMod val="115000"/>
                </a:schemeClr>
              </a:gs>
              <a:gs pos="100000">
                <a:schemeClr val="tx2"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solidFill>
              <a:schemeClr val="bg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7</a:t>
            </a:r>
          </a:p>
        </p:txBody>
      </p:sp>
      <p:sp>
        <p:nvSpPr>
          <p:cNvPr id="15" name="Oval 14"/>
          <p:cNvSpPr/>
          <p:nvPr/>
        </p:nvSpPr>
        <p:spPr>
          <a:xfrm>
            <a:off x="1043608" y="2110794"/>
            <a:ext cx="886158" cy="88615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2111617" y="2110794"/>
            <a:ext cx="886158" cy="88615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1568406" y="1124744"/>
            <a:ext cx="886158" cy="88615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4089394" y="1124744"/>
            <a:ext cx="886158" cy="88615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4089394" y="2110794"/>
            <a:ext cx="886158" cy="88615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6156176" y="1667715"/>
            <a:ext cx="886158" cy="88615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738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 Título"/>
          <p:cNvSpPr txBox="1">
            <a:spLocks/>
          </p:cNvSpPr>
          <p:nvPr/>
        </p:nvSpPr>
        <p:spPr>
          <a:xfrm>
            <a:off x="323528" y="-99392"/>
            <a:ext cx="7845323" cy="13909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5760"/>
              </a:lnSpc>
              <a:spcBef>
                <a:spcPts val="0"/>
              </a:spcBef>
            </a:pPr>
            <a:r>
              <a:rPr lang="ru-RU" sz="493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Ответное изменение</a:t>
            </a:r>
            <a:endParaRPr lang="ru-RU" sz="493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532506" y="4437112"/>
            <a:ext cx="7999934" cy="1354217"/>
          </a:xfrm>
          <a:prstGeom prst="rect">
            <a:avLst/>
          </a:prstGeom>
          <a:noFill/>
        </p:spPr>
        <p:txBody>
          <a:bodyPr wrap="square" lIns="0" tIns="0" rIns="0" bIns="0" numCol="1" spcCol="720000" rtlCol="0">
            <a:spAutoFit/>
          </a:bodyPr>
          <a:lstStyle/>
          <a:p>
            <a:pPr marL="914400" lvl="1" indent="-457200">
              <a:buFont typeface="Arial" pitchFamily="34" charset="0"/>
              <a:buChar char="•"/>
            </a:pPr>
            <a:r>
              <a:rPr lang="ru-RU" sz="32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Переход к ресурсному управлению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ru-RU" sz="32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Управление поставками на заказчике</a:t>
            </a:r>
          </a:p>
          <a:p>
            <a:pPr marL="285750" indent="-285750">
              <a:buFont typeface="Arial" pitchFamily="34" charset="0"/>
              <a:buChar char="•"/>
            </a:pPr>
            <a:endParaRPr lang="ru-RU" sz="2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4" name="1 Título"/>
          <p:cNvSpPr txBox="1">
            <a:spLocks/>
          </p:cNvSpPr>
          <p:nvPr/>
        </p:nvSpPr>
        <p:spPr>
          <a:xfrm>
            <a:off x="2799918" y="6338345"/>
            <a:ext cx="3744416" cy="47503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900" b="1" dirty="0">
                <a:solidFill>
                  <a:schemeClr val="bg1"/>
                </a:solidFill>
              </a:rPr>
              <a:t>Долгосрочный аутсорсинг в разработке </a:t>
            </a:r>
            <a:r>
              <a:rPr lang="ru-RU" sz="900" b="1" dirty="0" smtClean="0">
                <a:solidFill>
                  <a:schemeClr val="bg1"/>
                </a:solidFill>
              </a:rPr>
              <a:t>ПО</a:t>
            </a:r>
            <a:endParaRPr lang="en-US" sz="900" b="1" dirty="0" smtClean="0">
              <a:solidFill>
                <a:schemeClr val="bg1"/>
              </a:solidFill>
            </a:endParaRPr>
          </a:p>
          <a:p>
            <a:pPr algn="l"/>
            <a:r>
              <a:rPr lang="ru-RU" sz="900" b="1" dirty="0" smtClean="0">
                <a:solidFill>
                  <a:schemeClr val="bg1"/>
                </a:solidFill>
              </a:rPr>
              <a:t>или </a:t>
            </a:r>
            <a:r>
              <a:rPr lang="ru-RU" sz="900" b="1" dirty="0">
                <a:solidFill>
                  <a:schemeClr val="bg1"/>
                </a:solidFill>
              </a:rPr>
              <a:t>учимся управлять малыми командами</a:t>
            </a:r>
            <a:endParaRPr lang="en-US" sz="900" b="1" dirty="0" smtClean="0">
              <a:solidFill>
                <a:schemeClr val="bg1"/>
              </a:solidFill>
            </a:endParaRPr>
          </a:p>
          <a:p>
            <a:pPr algn="r"/>
            <a:r>
              <a:rPr lang="en-US" sz="900" b="1" dirty="0" smtClean="0">
                <a:solidFill>
                  <a:schemeClr val="bg1">
                    <a:lumMod val="75000"/>
                  </a:schemeClr>
                </a:solidFill>
              </a:rPr>
              <a:t>Bogdan Nasypanyy for </a:t>
            </a:r>
          </a:p>
          <a:p>
            <a:pPr algn="r"/>
            <a:r>
              <a:rPr lang="en-US" sz="800" dirty="0" smtClean="0">
                <a:solidFill>
                  <a:schemeClr val="bg1"/>
                </a:solidFill>
              </a:rPr>
              <a:t>PM-Forum 2012 “Uncover the business potential”</a:t>
            </a:r>
          </a:p>
          <a:p>
            <a:pPr algn="l"/>
            <a:endParaRPr lang="en-US" sz="8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45" name="44 Imagen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3224" y="6348760"/>
            <a:ext cx="363192" cy="363192"/>
          </a:xfrm>
          <a:prstGeom prst="rect">
            <a:avLst/>
          </a:prstGeom>
        </p:spPr>
      </p:pic>
      <p:pic>
        <p:nvPicPr>
          <p:cNvPr id="46" name="45 Imagen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7467698" y="6356230"/>
            <a:ext cx="363192" cy="363192"/>
          </a:xfrm>
          <a:prstGeom prst="rect">
            <a:avLst/>
          </a:prstGeom>
        </p:spPr>
      </p:pic>
      <p:pic>
        <p:nvPicPr>
          <p:cNvPr id="48" name="Imagen 5" descr="C:\Users\Design\Documents\Edu\Product Launch\shadown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2383882" y="6021288"/>
            <a:ext cx="762588" cy="9825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Imagen 5" descr="C:\Users\Design\Documents\Edu\Product Launch\shadown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9652" y="6021288"/>
            <a:ext cx="762588" cy="9825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19" y="6237312"/>
            <a:ext cx="1107937" cy="526985"/>
          </a:xfrm>
          <a:prstGeom prst="rect">
            <a:avLst/>
          </a:prstGeom>
        </p:spPr>
      </p:pic>
      <p:sp>
        <p:nvSpPr>
          <p:cNvPr id="21" name="46 Recortar rectángulo de esquina del mismo lado"/>
          <p:cNvSpPr/>
          <p:nvPr/>
        </p:nvSpPr>
        <p:spPr>
          <a:xfrm>
            <a:off x="8316416" y="-812"/>
            <a:ext cx="432048" cy="432048"/>
          </a:xfrm>
          <a:prstGeom prst="snip2SameRect">
            <a:avLst/>
          </a:prstGeom>
          <a:gradFill flip="none" rotWithShape="1">
            <a:gsLst>
              <a:gs pos="35000">
                <a:schemeClr val="tx2">
                  <a:shade val="30000"/>
                  <a:satMod val="115000"/>
                </a:schemeClr>
              </a:gs>
              <a:gs pos="2000">
                <a:schemeClr val="accent1">
                  <a:lumMod val="75000"/>
                </a:schemeClr>
              </a:gs>
              <a:gs pos="57000">
                <a:schemeClr val="tx2">
                  <a:shade val="67500"/>
                  <a:satMod val="115000"/>
                </a:schemeClr>
              </a:gs>
              <a:gs pos="100000">
                <a:schemeClr val="tx2"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solidFill>
              <a:schemeClr val="bg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8</a:t>
            </a:r>
          </a:p>
        </p:txBody>
      </p:sp>
      <p:sp>
        <p:nvSpPr>
          <p:cNvPr id="12" name="Oval 11"/>
          <p:cNvSpPr/>
          <p:nvPr/>
        </p:nvSpPr>
        <p:spPr>
          <a:xfrm>
            <a:off x="827584" y="1651248"/>
            <a:ext cx="304800" cy="304800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1437184" y="1928987"/>
            <a:ext cx="304800" cy="304800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818184" y="1919729"/>
            <a:ext cx="304800" cy="304800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1632314" y="1575048"/>
            <a:ext cx="304800" cy="304800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2503984" y="1928987"/>
            <a:ext cx="304800" cy="304800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2884984" y="1919729"/>
            <a:ext cx="304800" cy="304800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2699114" y="1575048"/>
            <a:ext cx="304800" cy="304800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3570784" y="1928987"/>
            <a:ext cx="304800" cy="304800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3951784" y="1919729"/>
            <a:ext cx="304800" cy="304800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3765914" y="1575048"/>
            <a:ext cx="304800" cy="304800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4713784" y="1928987"/>
            <a:ext cx="304800" cy="304800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4705952" y="1575048"/>
            <a:ext cx="304800" cy="304800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5399584" y="1928987"/>
            <a:ext cx="304800" cy="304800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5780584" y="1919729"/>
            <a:ext cx="304800" cy="304800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5780584" y="1575048"/>
            <a:ext cx="304800" cy="304800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6161584" y="1919729"/>
            <a:ext cx="304800" cy="304800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6941390" y="1538729"/>
            <a:ext cx="304800" cy="304800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7322390" y="1538729"/>
            <a:ext cx="304800" cy="304800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6941390" y="1928987"/>
            <a:ext cx="304800" cy="304800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7322390" y="1928987"/>
            <a:ext cx="304800" cy="304800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Plus 32"/>
          <p:cNvSpPr/>
          <p:nvPr/>
        </p:nvSpPr>
        <p:spPr>
          <a:xfrm>
            <a:off x="1189534" y="1651248"/>
            <a:ext cx="342900" cy="332574"/>
          </a:xfrm>
          <a:prstGeom prst="mathPlus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Plus 33"/>
          <p:cNvSpPr/>
          <p:nvPr/>
        </p:nvSpPr>
        <p:spPr>
          <a:xfrm>
            <a:off x="2180134" y="1651248"/>
            <a:ext cx="342900" cy="332574"/>
          </a:xfrm>
          <a:prstGeom prst="mathPlus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Plus 34"/>
          <p:cNvSpPr/>
          <p:nvPr/>
        </p:nvSpPr>
        <p:spPr>
          <a:xfrm>
            <a:off x="3227884" y="1651248"/>
            <a:ext cx="342900" cy="332574"/>
          </a:xfrm>
          <a:prstGeom prst="mathPlus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Plus 35"/>
          <p:cNvSpPr/>
          <p:nvPr/>
        </p:nvSpPr>
        <p:spPr>
          <a:xfrm>
            <a:off x="4294684" y="1651248"/>
            <a:ext cx="342900" cy="332574"/>
          </a:xfrm>
          <a:prstGeom prst="mathPlus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Plus 36"/>
          <p:cNvSpPr/>
          <p:nvPr/>
        </p:nvSpPr>
        <p:spPr>
          <a:xfrm>
            <a:off x="5120422" y="1651248"/>
            <a:ext cx="342900" cy="332574"/>
          </a:xfrm>
          <a:prstGeom prst="mathPlus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Plus 37"/>
          <p:cNvSpPr/>
          <p:nvPr/>
        </p:nvSpPr>
        <p:spPr>
          <a:xfrm>
            <a:off x="6492022" y="1651248"/>
            <a:ext cx="342900" cy="332574"/>
          </a:xfrm>
          <a:prstGeom prst="mathPlus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827584" y="2870448"/>
            <a:ext cx="304800" cy="304800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1165854" y="2861190"/>
            <a:ext cx="304800" cy="304800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1589584" y="2870448"/>
            <a:ext cx="304800" cy="304800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1927854" y="2861190"/>
            <a:ext cx="304800" cy="304800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2363871" y="2870448"/>
            <a:ext cx="304800" cy="304800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2699828" y="2861190"/>
            <a:ext cx="304800" cy="304800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3037384" y="2870448"/>
            <a:ext cx="304800" cy="304800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>
            <a:off x="3799384" y="2870448"/>
            <a:ext cx="304800" cy="304800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/>
          <p:nvPr/>
        </p:nvSpPr>
        <p:spPr>
          <a:xfrm>
            <a:off x="4215257" y="2870448"/>
            <a:ext cx="304800" cy="304800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>
            <a:off x="4553527" y="2861190"/>
            <a:ext cx="304800" cy="304800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/>
          <p:cNvSpPr/>
          <p:nvPr/>
        </p:nvSpPr>
        <p:spPr>
          <a:xfrm>
            <a:off x="4979783" y="2870448"/>
            <a:ext cx="314035" cy="304800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5318053" y="2861190"/>
            <a:ext cx="314035" cy="304800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5763492" y="2870448"/>
            <a:ext cx="314035" cy="304800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/>
          <p:cNvSpPr/>
          <p:nvPr/>
        </p:nvSpPr>
        <p:spPr>
          <a:xfrm>
            <a:off x="6110308" y="2861190"/>
            <a:ext cx="314035" cy="304800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/>
          <p:nvPr/>
        </p:nvSpPr>
        <p:spPr>
          <a:xfrm>
            <a:off x="1970584" y="3556248"/>
            <a:ext cx="304800" cy="304800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/>
          <p:nvPr/>
        </p:nvSpPr>
        <p:spPr>
          <a:xfrm>
            <a:off x="4967467" y="3556248"/>
            <a:ext cx="304800" cy="304800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Flowchart: Merge 59"/>
          <p:cNvSpPr/>
          <p:nvPr/>
        </p:nvSpPr>
        <p:spPr>
          <a:xfrm>
            <a:off x="903784" y="3251448"/>
            <a:ext cx="2419350" cy="228600"/>
          </a:xfrm>
          <a:prstGeom prst="flowChartMerg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Flowchart: Merge 60"/>
          <p:cNvSpPr/>
          <p:nvPr/>
        </p:nvSpPr>
        <p:spPr>
          <a:xfrm>
            <a:off x="3901911" y="3251448"/>
            <a:ext cx="2419350" cy="228600"/>
          </a:xfrm>
          <a:prstGeom prst="flowChartMerg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/>
          <p:nvPr/>
        </p:nvSpPr>
        <p:spPr>
          <a:xfrm>
            <a:off x="6941390" y="3136079"/>
            <a:ext cx="304800" cy="304800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/>
          <p:nvPr/>
        </p:nvSpPr>
        <p:spPr>
          <a:xfrm>
            <a:off x="7322390" y="3136079"/>
            <a:ext cx="304800" cy="304800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val 63"/>
          <p:cNvSpPr/>
          <p:nvPr/>
        </p:nvSpPr>
        <p:spPr>
          <a:xfrm>
            <a:off x="6941390" y="3526337"/>
            <a:ext cx="304800" cy="304800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val 64"/>
          <p:cNvSpPr/>
          <p:nvPr/>
        </p:nvSpPr>
        <p:spPr>
          <a:xfrm>
            <a:off x="7322390" y="3526337"/>
            <a:ext cx="304800" cy="304800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Plus 65"/>
          <p:cNvSpPr/>
          <p:nvPr/>
        </p:nvSpPr>
        <p:spPr>
          <a:xfrm>
            <a:off x="6504484" y="3248598"/>
            <a:ext cx="342900" cy="332574"/>
          </a:xfrm>
          <a:prstGeom prst="mathPlus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Plus 66"/>
          <p:cNvSpPr/>
          <p:nvPr/>
        </p:nvSpPr>
        <p:spPr>
          <a:xfrm>
            <a:off x="3448652" y="3299874"/>
            <a:ext cx="342900" cy="332574"/>
          </a:xfrm>
          <a:prstGeom prst="mathPlus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Curved Left Arrow 67"/>
          <p:cNvSpPr/>
          <p:nvPr/>
        </p:nvSpPr>
        <p:spPr>
          <a:xfrm>
            <a:off x="7837984" y="1944654"/>
            <a:ext cx="533400" cy="1535394"/>
          </a:xfrm>
          <a:prstGeom prst="curvedLef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9549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4" grpId="0"/>
    </p:bldLst>
  </p:timing>
</p:sld>
</file>

<file path=ppt/theme/theme1.xml><?xml version="1.0" encoding="utf-8"?>
<a:theme xmlns:a="http://schemas.openxmlformats.org/drawingml/2006/main" name="Themeinf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6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7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8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9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10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6397</TotalTime>
  <Words>554</Words>
  <Application>Microsoft Office PowerPoint</Application>
  <PresentationFormat>On-screen Show (4:3)</PresentationFormat>
  <Paragraphs>147</Paragraphs>
  <Slides>14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6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Themeinfo</vt:lpstr>
      <vt:lpstr>6_Tema de Office</vt:lpstr>
      <vt:lpstr>7_Tema de Office</vt:lpstr>
      <vt:lpstr>8_Tema de Office</vt:lpstr>
      <vt:lpstr>9_Tema de Office</vt:lpstr>
      <vt:lpstr>10_Tema de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Design</dc:creator>
  <cp:lastModifiedBy>Bogdan Nasypanyy</cp:lastModifiedBy>
  <cp:revision>288</cp:revision>
  <dcterms:created xsi:type="dcterms:W3CDTF">2010-06-24T19:27:56Z</dcterms:created>
  <dcterms:modified xsi:type="dcterms:W3CDTF">2012-11-02T11:42:49Z</dcterms:modified>
</cp:coreProperties>
</file>