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77" r:id="rId11"/>
    <p:sldId id="278" r:id="rId12"/>
    <p:sldId id="269" r:id="rId13"/>
    <p:sldId id="264" r:id="rId14"/>
    <p:sldId id="270" r:id="rId15"/>
    <p:sldId id="271" r:id="rId16"/>
    <p:sldId id="272" r:id="rId17"/>
    <p:sldId id="274" r:id="rId18"/>
    <p:sldId id="275" r:id="rId19"/>
    <p:sldId id="276" r:id="rId20"/>
    <p:sldId id="266" r:id="rId21"/>
    <p:sldId id="267" r:id="rId22"/>
    <p:sldId id="279" r:id="rId23"/>
    <p:sldId id="268" r:id="rId24"/>
    <p:sldId id="273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14D8-7117-493D-B3D1-A44C76E0441A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6826-4D6D-4295-B7C1-21F454F38A1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A3C-8AA0-4045-86CA-06C2BBC9EA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 bwMode="auto">
          <a:xfrm>
            <a:off x="355600" y="1412875"/>
            <a:ext cx="8432800" cy="4894263"/>
          </a:xfrm>
          <a:prstGeom prst="rect">
            <a:avLst/>
          </a:prstGeom>
          <a:solidFill>
            <a:srgbClr val="E8E9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3202" tIns="50695" rIns="103202" bIns="50695" anchor="ctr"/>
          <a:lstStyle/>
          <a:p>
            <a:pPr defTabSz="869061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100" dirty="0">
              <a:latin typeface="Nokia Sans Wide" pitchFamily="34" charset="0"/>
            </a:endParaRPr>
          </a:p>
        </p:txBody>
      </p:sp>
      <p:cxnSp>
        <p:nvCxnSpPr>
          <p:cNvPr id="6" name="Straight Connector 14"/>
          <p:cNvCxnSpPr/>
          <p:nvPr userDrawn="1"/>
        </p:nvCxnSpPr>
        <p:spPr>
          <a:xfrm flipV="1">
            <a:off x="395288" y="6426200"/>
            <a:ext cx="0" cy="4318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 userDrawn="1"/>
        </p:nvCxnSpPr>
        <p:spPr>
          <a:xfrm flipV="1">
            <a:off x="857250" y="6426200"/>
            <a:ext cx="0" cy="4318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Nokia_brandmark_logo_blue_vecto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6450013"/>
            <a:ext cx="619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1" y="0"/>
            <a:ext cx="8403493" cy="903443"/>
          </a:xfrm>
        </p:spPr>
        <p:txBody>
          <a:bodyPr anchor="b"/>
          <a:lstStyle>
            <a:lvl1pPr>
              <a:defRPr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344458" y="908720"/>
            <a:ext cx="8404006" cy="369332"/>
          </a:xfr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>
              <a:buFontTx/>
              <a:buNone/>
              <a:defRPr>
                <a:latin typeface="+mn-lt"/>
              </a:defRPr>
            </a:lvl2pPr>
            <a:lvl3pPr>
              <a:buFontTx/>
              <a:buNone/>
              <a:defRPr>
                <a:latin typeface="+mn-lt"/>
              </a:defRPr>
            </a:lvl3pPr>
            <a:lvl4pPr>
              <a:buFontTx/>
              <a:buNone/>
              <a:defRPr>
                <a:latin typeface="+mn-lt"/>
              </a:defRPr>
            </a:lvl4pPr>
            <a:lvl5pPr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idx="1"/>
          </p:nvPr>
        </p:nvSpPr>
        <p:spPr>
          <a:xfrm>
            <a:off x="435391" y="1484785"/>
            <a:ext cx="8025041" cy="4822638"/>
          </a:xfrm>
          <a:prstGeom prst="rect">
            <a:avLst/>
          </a:prstGeom>
        </p:spPr>
        <p:txBody>
          <a:bodyPr lIns="104287" tIns="52144" rIns="104287" bIns="5214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BAA21805-656C-41C0-A056-B71A70E0A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800" smtClean="0">
                <a:solidFill>
                  <a:srgbClr val="12419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2011 Nokia  |  Company Confidential  |  YYYY-MM-DD [Edit via Insert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081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98561F-3A7D-45D3-A489-B35042F9ACD5}" type="datetimeFigureOut">
              <a:rPr lang="uk-UA" smtClean="0"/>
              <a:pPr/>
              <a:t>20.10.2012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C185ED-ACF1-4DEC-ADB6-DE15C3D6820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Fortests\1beta\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29600" cy="1828800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Психология</a:t>
            </a:r>
            <a:r>
              <a:rPr lang="uk-UA" sz="5400" dirty="0" smtClean="0"/>
              <a:t> </a:t>
            </a:r>
            <a:r>
              <a:rPr lang="uk-UA" sz="5400" dirty="0" err="1" smtClean="0"/>
              <a:t>междуна</a:t>
            </a:r>
            <a:r>
              <a:rPr lang="ru-RU" sz="5400" dirty="0" err="1" smtClean="0"/>
              <a:t>ро</a:t>
            </a:r>
            <a:r>
              <a:rPr lang="uk-UA" sz="5400" dirty="0" err="1" smtClean="0"/>
              <a:t>дных</a:t>
            </a:r>
            <a:r>
              <a:rPr lang="uk-UA" sz="5400" dirty="0" smtClean="0"/>
              <a:t> </a:t>
            </a:r>
            <a:r>
              <a:rPr lang="uk-UA" sz="5400" dirty="0" err="1" smtClean="0"/>
              <a:t>проектов</a:t>
            </a:r>
            <a:r>
              <a:rPr lang="uk-UA" sz="5400" dirty="0" smtClean="0"/>
              <a:t/>
            </a:r>
            <a:br>
              <a:rPr lang="uk-UA" sz="5400" dirty="0" smtClean="0"/>
            </a:br>
            <a:endParaRPr lang="uk-UA" sz="5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627784" y="3572917"/>
            <a:ext cx="5904656" cy="187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Ярослав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Пархисенко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Директор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ТОВ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Навтек-У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краина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</a:t>
            </a: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Location and Commerce, Nokia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Психологические аспекты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почему важно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Международные проекты особенны тем, что </a:t>
            </a:r>
            <a:r>
              <a:rPr lang="ru-RU" b="1" dirty="0" smtClean="0"/>
              <a:t>предполагают синергию </a:t>
            </a:r>
            <a:r>
              <a:rPr lang="ru-RU" dirty="0" smtClean="0"/>
              <a:t>многих команд для достижения цели. Быстрый выход на эффективность при работе с распределенными, </a:t>
            </a:r>
            <a:r>
              <a:rPr lang="ru-RU" dirty="0" err="1" smtClean="0"/>
              <a:t>разнокультурными</a:t>
            </a:r>
            <a:r>
              <a:rPr lang="ru-RU" dirty="0" smtClean="0"/>
              <a:t> командами является критичным для менеджера. </a:t>
            </a:r>
          </a:p>
          <a:p>
            <a:pPr>
              <a:buNone/>
            </a:pPr>
            <a:endParaRPr lang="uk-UA" dirty="0" smtClean="0"/>
          </a:p>
          <a:p>
            <a:r>
              <a:rPr lang="ru-RU" dirty="0" smtClean="0"/>
              <a:t>Работая более 15 лет в проектном менеджменте приходилось работать с десятками национальностей и этот опыт убедил в том, что это не сумма, </a:t>
            </a:r>
            <a:r>
              <a:rPr lang="ru-RU" b="1" dirty="0" smtClean="0"/>
              <a:t>а произведение усилий личностей.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Предлагаю вместе с вами поговорить о не всегда очевидной стороне нашего дела, не процессах и машинах, которые </a:t>
            </a:r>
            <a:r>
              <a:rPr lang="ru-RU" dirty="0" smtClean="0"/>
              <a:t>также важны</a:t>
            </a:r>
            <a:r>
              <a:rPr lang="ru-RU" dirty="0" smtClean="0"/>
              <a:t>, но </a:t>
            </a:r>
            <a:r>
              <a:rPr lang="ru-RU" b="1" dirty="0" smtClean="0"/>
              <a:t>о поведении и психологии. </a:t>
            </a:r>
            <a:endParaRPr lang="uk-UA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Ваша версия оптимального стиля управления в межкультурном проекте?</a:t>
            </a:r>
            <a:endParaRPr lang="uk-UA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Соберите команду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вас имеется три команды: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Американская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Украинская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Индийская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Когда проведем первую встречу команды и где?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Атмосфера проекта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разных участников команды разная вовлеченность</a:t>
            </a:r>
          </a:p>
          <a:p>
            <a:r>
              <a:rPr lang="ru-RU" dirty="0" smtClean="0"/>
              <a:t>Разная мотивация</a:t>
            </a:r>
          </a:p>
          <a:p>
            <a:r>
              <a:rPr lang="ru-RU" dirty="0" smtClean="0"/>
              <a:t>Разные планы</a:t>
            </a:r>
          </a:p>
          <a:p>
            <a:r>
              <a:rPr lang="ru-RU" dirty="0" smtClean="0"/>
              <a:t>Психологический настрой</a:t>
            </a:r>
          </a:p>
          <a:p>
            <a:r>
              <a:rPr lang="ru-RU" dirty="0" smtClean="0"/>
              <a:t>Сопротивление изменениям</a:t>
            </a:r>
          </a:p>
          <a:p>
            <a:r>
              <a:rPr lang="ru-RU" dirty="0" smtClean="0"/>
              <a:t>Разные часовые пояса</a:t>
            </a:r>
          </a:p>
          <a:p>
            <a:r>
              <a:rPr lang="ru-RU" dirty="0" smtClean="0"/>
              <a:t>Разные родные языки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325"/>
            <a:ext cx="8403493" cy="9034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международных проектов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Высокие требования </a:t>
            </a:r>
            <a:r>
              <a:rPr lang="ru-RU" b="1" dirty="0" smtClean="0"/>
              <a:t>к </a:t>
            </a:r>
            <a:r>
              <a:rPr lang="ru-RU" b="1" dirty="0" smtClean="0"/>
              <a:t>личности участников проекта, особенно </a:t>
            </a:r>
            <a:r>
              <a:rPr lang="ru-RU" dirty="0" smtClean="0"/>
              <a:t>менеджера,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лида</a:t>
            </a:r>
            <a:r>
              <a:rPr lang="ru-RU" dirty="0" smtClean="0"/>
              <a:t> и технических экспертов</a:t>
            </a:r>
          </a:p>
          <a:p>
            <a:endParaRPr lang="ru-RU" dirty="0" smtClean="0"/>
          </a:p>
          <a:p>
            <a:r>
              <a:rPr lang="ru-RU" dirty="0" smtClean="0"/>
              <a:t>Свободное владение </a:t>
            </a:r>
            <a:r>
              <a:rPr lang="ru-RU" dirty="0" smtClean="0"/>
              <a:t>английским как единым языком переписки, переговоров </a:t>
            </a:r>
            <a:r>
              <a:rPr lang="ru-RU" dirty="0" smtClean="0"/>
              <a:t>и </a:t>
            </a:r>
            <a:r>
              <a:rPr lang="ru-RU" dirty="0" smtClean="0"/>
              <a:t>документации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Высокая культура общения и четкое </a:t>
            </a:r>
            <a:r>
              <a:rPr lang="ru-RU" dirty="0" smtClean="0"/>
              <a:t>осознание </a:t>
            </a:r>
            <a:r>
              <a:rPr lang="ru-RU" dirty="0" smtClean="0"/>
              <a:t>особенностей </a:t>
            </a:r>
            <a:r>
              <a:rPr lang="ru-RU" dirty="0" smtClean="0"/>
              <a:t>стран-участниц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Значимые аспекты проекта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психологическая подоплека проекта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1484784"/>
          <a:ext cx="7488832" cy="4767072"/>
        </p:xfrm>
        <a:graphic>
          <a:graphicData uri="http://schemas.openxmlformats.org/drawingml/2006/table">
            <a:tbl>
              <a:tblPr/>
              <a:tblGrid>
                <a:gridCol w="2562739"/>
                <a:gridCol w="4926093"/>
              </a:tblGrid>
              <a:tr h="20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Аспект</a:t>
                      </a:r>
                      <a:endParaRPr kumimoji="0" lang="uk-UA" sz="1600" b="1" kern="1200" dirty="0">
                        <a:solidFill>
                          <a:srgbClr val="000000"/>
                        </a:solidFill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Факт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Коммуникации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 данным изучения 300 международных проектов,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только 17% участников видели любого другого участника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лично. И только 4% встречались со всей командой вместе.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Виртуальные команды имеют большие барьеры понимания. 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Мотивация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Основная черта международного проекта в том, что он настоятельно требует от ВСЕХ его участников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драйва познания «иного» мира.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 Часто это проявляется в повышенной мобильности, изучении иностранных языков и даже иммиграции. Профессиональные «международники» перемещаясь в другие страны не испытывают дискомфорта, они настроены на адаптацию, они гибки. Это профиль вашего идеального работника.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412775"/>
          <a:ext cx="8136904" cy="4544759"/>
        </p:xfrm>
        <a:graphic>
          <a:graphicData uri="http://schemas.openxmlformats.org/drawingml/2006/table">
            <a:tbl>
              <a:tblPr/>
              <a:tblGrid>
                <a:gridCol w="2226926"/>
                <a:gridCol w="5909978"/>
              </a:tblGrid>
              <a:tr h="25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Аспект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Факт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Властная Дистанция 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Для восточных культур типично большое расстояние (начальник – это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«Бог»)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Для многих европейцев, особенно американцев–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близкое расстояние.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Для СНГ – среднее,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сильно зависит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от организации.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Солидарность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Для восточных культур – очень большая солидарность, корпоративность. Очень трудно узнать о проблеме пока она не вышла наружу.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Для Западной «протестантской» этики справедливо ожидать быстрого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доклада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«Босс, у нас проблемы». 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Продуктивность труда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В США, Японии, Корее – очень высокая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СНГ–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низкая.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Дисциплина</a:t>
                      </a:r>
                      <a:endParaRPr lang="uk-U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Западная культура, особенно немцы – очень высокая. Хорошая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автономость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Индия, СНГ – нужно </a:t>
                      </a:r>
                      <a:r>
                        <a:rPr lang="ru-RU" sz="1600" u="sng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постоянно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Franklin Gothic Book"/>
                          <a:ea typeface="Calibri"/>
                          <a:cs typeface="Times New Roman"/>
                        </a:rPr>
                        <a:t> контролировать.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4971" y="0"/>
            <a:ext cx="8403493" cy="90344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Значимые аспекты проекта</a:t>
            </a:r>
            <a:endParaRPr lang="uk-UA" dirty="0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344458" y="908720"/>
            <a:ext cx="8404006" cy="3693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психологическая подоплека проекта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Подстройка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настройтесь на правильную волну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Один из приемов создания располагающей атмосферы в проекте – это подстройка </a:t>
            </a:r>
            <a:r>
              <a:rPr lang="ru-RU" dirty="0" smtClean="0"/>
              <a:t>МЕНЕДЖЕРА под </a:t>
            </a:r>
            <a:r>
              <a:rPr lang="ru-RU" dirty="0" smtClean="0"/>
              <a:t>ключевых </a:t>
            </a:r>
            <a:r>
              <a:rPr lang="ru-RU" dirty="0" smtClean="0"/>
              <a:t> </a:t>
            </a:r>
            <a:r>
              <a:rPr lang="ru-RU" dirty="0" smtClean="0"/>
              <a:t>участников. После первых встреч команды, пусть даже виртуальной, рекомендуется составить психологический портрет каждого ключевого </a:t>
            </a:r>
            <a:r>
              <a:rPr lang="ru-RU" dirty="0" smtClean="0"/>
              <a:t>участника.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Вспомните </a:t>
            </a:r>
            <a:r>
              <a:rPr lang="ru-RU" dirty="0" smtClean="0"/>
              <a:t>о стиле изложения мысли, темпе речи, </a:t>
            </a:r>
            <a:r>
              <a:rPr lang="ru-RU" dirty="0" smtClean="0"/>
              <a:t>характере переписки </a:t>
            </a:r>
            <a:r>
              <a:rPr lang="ru-RU" dirty="0" smtClean="0"/>
              <a:t>– это многое скажет о том, ЧТО и КАК вы будете ему/ей </a:t>
            </a:r>
            <a:r>
              <a:rPr lang="ru-RU" dirty="0" err="1" smtClean="0"/>
              <a:t>коммуницировать</a:t>
            </a:r>
            <a:r>
              <a:rPr lang="ru-RU" dirty="0" smtClean="0"/>
              <a:t>.  </a:t>
            </a:r>
          </a:p>
          <a:p>
            <a:endParaRPr lang="ru-RU" dirty="0" smtClean="0"/>
          </a:p>
          <a:p>
            <a:r>
              <a:rPr lang="ru-RU" dirty="0" smtClean="0"/>
              <a:t>Подача различается. Например, некоторые </a:t>
            </a:r>
            <a:r>
              <a:rPr lang="ru-RU" dirty="0" smtClean="0"/>
              <a:t>ПРИВЫКЛИ у формальному, строгому стилю, </a:t>
            </a:r>
            <a:r>
              <a:rPr lang="ru-RU" dirty="0" smtClean="0"/>
              <a:t>другие – наоборот ожидают «дружеского общения». Насколько удачно вы подберете ключ к диалогу, настолько споро будет выполняться работа.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сравните </a:t>
            </a:r>
            <a:r>
              <a:rPr lang="ru-RU" dirty="0" smtClean="0"/>
              <a:t>два примера коммуникации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Дорогой </a:t>
            </a:r>
            <a:r>
              <a:rPr lang="ru-RU" dirty="0" err="1" smtClean="0"/>
              <a:t>Кумар</a:t>
            </a:r>
            <a:r>
              <a:rPr lang="ru-RU" dirty="0" smtClean="0"/>
              <a:t>, 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	Согласно пункта 2.3. паспорта проекта, утвержденного 12 января 2012 года, вы отвечаете за создание кодирование расчета скорости передвижения объекта. Пожалуйста, отчитайтесь за выполнение работы и передайте прототип на тестирование Ивану Петрову. 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	Заранее хотел бы напомнить, что вы уже отстали от графика, поэтому я копирую данное письмо </a:t>
            </a:r>
            <a:r>
              <a:rPr lang="ru-RU" dirty="0" err="1" smtClean="0"/>
              <a:t>Вишнанавану</a:t>
            </a:r>
            <a:r>
              <a:rPr lang="ru-RU" dirty="0" smtClean="0"/>
              <a:t> Умешу, менеджеру.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С уважением,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Крутой менеджер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 в</a:t>
            </a:r>
            <a:r>
              <a:rPr lang="ru-RU" dirty="0" smtClean="0"/>
              <a:t> </a:t>
            </a:r>
            <a:r>
              <a:rPr lang="ru-RU" dirty="0" smtClean="0"/>
              <a:t>чем </a:t>
            </a:r>
            <a:r>
              <a:rPr lang="ru-RU" dirty="0" smtClean="0"/>
              <a:t>же отличие</a:t>
            </a:r>
            <a:r>
              <a:rPr lang="ru-RU" dirty="0" smtClean="0"/>
              <a:t>?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Привет Ваня, 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Тут тебе наконец-то индусы прислали тестовый </a:t>
            </a:r>
            <a:r>
              <a:rPr lang="ru-RU" dirty="0" err="1" smtClean="0"/>
              <a:t>билд</a:t>
            </a:r>
            <a:r>
              <a:rPr lang="ru-RU" dirty="0" smtClean="0"/>
              <a:t>, его выложили сюда: </a:t>
            </a:r>
            <a:r>
              <a:rPr lang="ru-RU" u="sng" dirty="0" smtClean="0">
                <a:hlinkClick r:id="rId2"/>
              </a:rPr>
              <a:t>\\</a:t>
            </a:r>
            <a:r>
              <a:rPr lang="en-US" u="sng" dirty="0" smtClean="0">
                <a:hlinkClick r:id="rId2"/>
              </a:rPr>
              <a:t>Forte</a:t>
            </a:r>
            <a:r>
              <a:rPr lang="ru-RU" u="sng" dirty="0" smtClean="0">
                <a:hlinkClick r:id="rId2"/>
              </a:rPr>
              <a:t>sts\1</a:t>
            </a:r>
            <a:r>
              <a:rPr lang="en-US" u="sng" dirty="0" smtClean="0">
                <a:hlinkClick r:id="rId2"/>
              </a:rPr>
              <a:t>beta</a:t>
            </a:r>
            <a:r>
              <a:rPr lang="ru-RU" u="sng" dirty="0" smtClean="0">
                <a:hlinkClick r:id="rId2"/>
              </a:rPr>
              <a:t>\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Если будет удобно, прогони твой </a:t>
            </a:r>
            <a:r>
              <a:rPr lang="ru-RU" dirty="0" err="1" smtClean="0"/>
              <a:t>супертест</a:t>
            </a:r>
            <a:r>
              <a:rPr lang="ru-RU" dirty="0" smtClean="0"/>
              <a:t>, и если что как обычно бросай </a:t>
            </a:r>
            <a:r>
              <a:rPr lang="ru-RU" dirty="0" err="1" smtClean="0"/>
              <a:t>баги</a:t>
            </a:r>
            <a:r>
              <a:rPr lang="ru-RU" dirty="0" smtClean="0"/>
              <a:t> в </a:t>
            </a:r>
            <a:r>
              <a:rPr lang="ru-RU" dirty="0" err="1" smtClean="0"/>
              <a:t>Джиру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Не стесняйся, если что пиши мне в </a:t>
            </a:r>
            <a:r>
              <a:rPr lang="ru-RU" dirty="0" err="1" smtClean="0"/>
              <a:t>скайп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Твой,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Просто менеджер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Navteq</a:t>
            </a:r>
            <a:r>
              <a:rPr lang="en-US" dirty="0" smtClean="0"/>
              <a:t> </a:t>
            </a:r>
            <a:r>
              <a:rPr lang="ru-RU" dirty="0" smtClean="0"/>
              <a:t>о</a:t>
            </a:r>
            <a:r>
              <a:rPr lang="uk-UA" dirty="0" err="1" smtClean="0"/>
              <a:t>снован</a:t>
            </a:r>
            <a:r>
              <a:rPr lang="uk-UA" dirty="0" smtClean="0"/>
              <a:t> в 1985г в </a:t>
            </a:r>
            <a:r>
              <a:rPr lang="uk-UA" dirty="0" err="1" smtClean="0"/>
              <a:t>Голландии</a:t>
            </a:r>
            <a:endParaRPr lang="uk-UA" dirty="0" smtClean="0"/>
          </a:p>
          <a:p>
            <a:pPr>
              <a:spcAft>
                <a:spcPts val="600"/>
              </a:spcAft>
            </a:pPr>
            <a:r>
              <a:rPr lang="uk-UA" dirty="0" err="1" smtClean="0"/>
              <a:t>Первый</a:t>
            </a:r>
            <a:r>
              <a:rPr lang="uk-UA" dirty="0" smtClean="0"/>
              <a:t> </a:t>
            </a:r>
            <a:r>
              <a:rPr lang="uk-UA" dirty="0" err="1" smtClean="0"/>
              <a:t>автомобиль</a:t>
            </a:r>
            <a:r>
              <a:rPr lang="uk-UA" dirty="0" smtClean="0"/>
              <a:t> с </a:t>
            </a:r>
            <a:r>
              <a:rPr lang="uk-UA" dirty="0" err="1" smtClean="0"/>
              <a:t>электронной</a:t>
            </a:r>
            <a:r>
              <a:rPr lang="uk-UA" dirty="0" smtClean="0"/>
              <a:t> </a:t>
            </a:r>
            <a:r>
              <a:rPr lang="uk-UA" dirty="0" err="1" smtClean="0"/>
              <a:t>навигацией</a:t>
            </a:r>
            <a:r>
              <a:rPr lang="uk-UA" dirty="0" smtClean="0"/>
              <a:t> </a:t>
            </a:r>
            <a:r>
              <a:rPr lang="uk-UA" dirty="0" err="1" smtClean="0"/>
              <a:t>создан</a:t>
            </a:r>
            <a:r>
              <a:rPr lang="uk-UA" dirty="0" smtClean="0"/>
              <a:t> в 1994 </a:t>
            </a:r>
            <a:r>
              <a:rPr lang="uk-UA" dirty="0" err="1" smtClean="0"/>
              <a:t>компанией</a:t>
            </a:r>
            <a:r>
              <a:rPr lang="uk-UA" dirty="0" smtClean="0"/>
              <a:t> </a:t>
            </a:r>
            <a:r>
              <a:rPr lang="en-US" dirty="0" smtClean="0"/>
              <a:t>BMW</a:t>
            </a:r>
            <a:endParaRPr lang="uk-UA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2008 </a:t>
            </a:r>
            <a:r>
              <a:rPr lang="uk-UA" dirty="0" smtClean="0"/>
              <a:t>– </a:t>
            </a:r>
            <a:r>
              <a:rPr lang="en-US" dirty="0" err="1" smtClean="0"/>
              <a:t>Navteq</a:t>
            </a:r>
            <a:r>
              <a:rPr lang="en-US" dirty="0" smtClean="0"/>
              <a:t> </a:t>
            </a:r>
            <a:r>
              <a:rPr lang="uk-UA" dirty="0" err="1" smtClean="0"/>
              <a:t>выкуплен</a:t>
            </a:r>
            <a:r>
              <a:rPr lang="uk-UA" dirty="0" smtClean="0"/>
              <a:t> </a:t>
            </a:r>
            <a:r>
              <a:rPr lang="en-US" dirty="0" smtClean="0"/>
              <a:t>Nokia</a:t>
            </a:r>
            <a:r>
              <a:rPr lang="ru-RU" dirty="0" smtClean="0"/>
              <a:t> за 8 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долл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uk-UA" dirty="0" err="1" smtClean="0"/>
              <a:t>Более</a:t>
            </a:r>
            <a:r>
              <a:rPr lang="uk-UA" dirty="0" smtClean="0"/>
              <a:t> 5000 </a:t>
            </a:r>
            <a:r>
              <a:rPr lang="uk-UA" dirty="0" err="1" smtClean="0"/>
              <a:t>сотрудников</a:t>
            </a:r>
            <a:r>
              <a:rPr lang="uk-UA" dirty="0" smtClean="0"/>
              <a:t> в 80 </a:t>
            </a:r>
            <a:r>
              <a:rPr lang="uk-UA" dirty="0" err="1" smtClean="0"/>
              <a:t>странах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uk-UA" dirty="0" err="1" smtClean="0"/>
              <a:t>Работаем</a:t>
            </a:r>
            <a:r>
              <a:rPr lang="uk-UA" dirty="0" smtClean="0"/>
              <a:t> </a:t>
            </a:r>
            <a:r>
              <a:rPr lang="uk-UA" dirty="0" err="1" smtClean="0"/>
              <a:t>только</a:t>
            </a:r>
            <a:r>
              <a:rPr lang="uk-UA" dirty="0" smtClean="0"/>
              <a:t> </a:t>
            </a:r>
            <a:r>
              <a:rPr lang="ru-RU" dirty="0" smtClean="0"/>
              <a:t>как </a:t>
            </a:r>
            <a:r>
              <a:rPr lang="en-US" dirty="0" smtClean="0"/>
              <a:t>B2B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Более 200 </a:t>
            </a:r>
            <a:r>
              <a:rPr lang="ru-RU" dirty="0" err="1" smtClean="0"/>
              <a:t>кл</a:t>
            </a:r>
            <a:r>
              <a:rPr lang="ru-RU" dirty="0" err="1" smtClean="0"/>
              <a:t>и</a:t>
            </a:r>
            <a:r>
              <a:rPr lang="uk-UA" dirty="0" err="1" smtClean="0"/>
              <a:t>ентов</a:t>
            </a:r>
            <a:r>
              <a:rPr lang="uk-UA" dirty="0" smtClean="0"/>
              <a:t>: </a:t>
            </a:r>
            <a:r>
              <a:rPr lang="en-US" dirty="0" err="1" smtClean="0"/>
              <a:t>Yandex</a:t>
            </a:r>
            <a:r>
              <a:rPr lang="en-US" dirty="0" smtClean="0"/>
              <a:t>, Amazon, Garmin, Nokia, Audi, BMW, ESRI</a:t>
            </a:r>
            <a:endParaRPr lang="uk-UA" dirty="0" smtClean="0"/>
          </a:p>
          <a:p>
            <a:pPr>
              <a:spcAft>
                <a:spcPts val="600"/>
              </a:spcAft>
            </a:pPr>
            <a:r>
              <a:rPr lang="uk-UA" dirty="0" err="1" smtClean="0"/>
              <a:t>Конкуренты</a:t>
            </a:r>
            <a:r>
              <a:rPr lang="uk-UA" dirty="0" smtClean="0"/>
              <a:t> – </a:t>
            </a:r>
            <a:r>
              <a:rPr lang="en-US" dirty="0" smtClean="0"/>
              <a:t>Google, </a:t>
            </a:r>
            <a:r>
              <a:rPr lang="en-US" dirty="0" err="1" smtClean="0"/>
              <a:t>Teleatlas</a:t>
            </a:r>
            <a:r>
              <a:rPr lang="en-US" dirty="0" smtClean="0"/>
              <a:t> (Apple vendor)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компанию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визуализации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то что у менеджера в голове у команды на языке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Продукт проекта – это то, чего еще пока не существует</a:t>
            </a:r>
          </a:p>
          <a:p>
            <a:r>
              <a:rPr lang="ru-RU" dirty="0" smtClean="0"/>
              <a:t>Менеджер должен сначала  сам «увидеть» и затем рассказать другим</a:t>
            </a:r>
          </a:p>
          <a:p>
            <a:r>
              <a:rPr lang="ru-RU" dirty="0" smtClean="0"/>
              <a:t>Создайте образ продукта</a:t>
            </a:r>
          </a:p>
          <a:p>
            <a:r>
              <a:rPr lang="ru-RU" dirty="0" smtClean="0"/>
              <a:t>Каким будет продукт зависит не только от документации</a:t>
            </a:r>
          </a:p>
          <a:p>
            <a:r>
              <a:rPr lang="ru-RU" dirty="0" smtClean="0"/>
              <a:t>Коммуникация команде</a:t>
            </a:r>
          </a:p>
          <a:p>
            <a:r>
              <a:rPr lang="ru-RU" dirty="0" smtClean="0"/>
              <a:t>Поддержка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модели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более наглядного доведения образа до команды используем примеры, </a:t>
            </a:r>
            <a:r>
              <a:rPr lang="ru-RU" dirty="0" err="1" smtClean="0"/>
              <a:t>про-образы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Сформировав образ у каждого участника проекта вы можете считать, что проект уже наполовину выполнен. Пока только мысленно.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prototyp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500949" cy="4851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4971" y="221301"/>
            <a:ext cx="8403493" cy="903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Моя новая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“Nokia”</a:t>
            </a:r>
            <a:endParaRPr kumimoji="0" lang="uk-UA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980728"/>
            <a:ext cx="8404006" cy="3693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ее увидел менеджер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Моя новая </a:t>
            </a:r>
            <a:r>
              <a:rPr lang="en-US" dirty="0" smtClean="0"/>
              <a:t>“Nokia”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продукт </a:t>
            </a:r>
            <a:r>
              <a:rPr lang="ru-RU" dirty="0" smtClean="0"/>
              <a:t>с точки зрения команды</a:t>
            </a:r>
            <a:endParaRPr lang="uk-UA" dirty="0"/>
          </a:p>
        </p:txBody>
      </p:sp>
      <p:pic>
        <p:nvPicPr>
          <p:cNvPr id="5" name="Содержимое 4" descr="prototyp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1559" y="1412776"/>
            <a:ext cx="4609230" cy="4968552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321297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 дайте им побольше красок!</a:t>
            </a:r>
            <a:endParaRPr lang="uk-UA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Деструкторы духа проекта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что </a:t>
            </a:r>
            <a:r>
              <a:rPr lang="ru-RU" dirty="0" smtClean="0"/>
              <a:t>может вам помешать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Стресс</a:t>
            </a:r>
          </a:p>
          <a:p>
            <a:r>
              <a:rPr lang="ru-RU" dirty="0" smtClean="0"/>
              <a:t>Смена роли участника на </a:t>
            </a:r>
            <a:r>
              <a:rPr lang="ru-RU" dirty="0" smtClean="0"/>
              <a:t>неприемлемую, ухудшение </a:t>
            </a:r>
            <a:r>
              <a:rPr lang="ru-RU" dirty="0" smtClean="0"/>
              <a:t>личных </a:t>
            </a:r>
            <a:r>
              <a:rPr lang="ru-RU" dirty="0" err="1" smtClean="0"/>
              <a:t>финасовых</a:t>
            </a:r>
            <a:r>
              <a:rPr lang="ru-RU" dirty="0" smtClean="0"/>
              <a:t> </a:t>
            </a:r>
            <a:r>
              <a:rPr lang="ru-RU" dirty="0" smtClean="0"/>
              <a:t>условий (понижение, срезка бонусов и </a:t>
            </a:r>
            <a:r>
              <a:rPr lang="ru-RU" dirty="0" err="1" smtClean="0"/>
              <a:t>пр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Скверные характеры, </a:t>
            </a:r>
            <a:r>
              <a:rPr lang="en-US" dirty="0" smtClean="0"/>
              <a:t>wild ducks</a:t>
            </a:r>
            <a:endParaRPr lang="ru-RU" dirty="0" smtClean="0"/>
          </a:p>
          <a:p>
            <a:r>
              <a:rPr lang="ru-RU" dirty="0" smtClean="0"/>
              <a:t>Интриги</a:t>
            </a:r>
          </a:p>
          <a:p>
            <a:r>
              <a:rPr lang="ru-RU" dirty="0" smtClean="0"/>
              <a:t>Инциденты</a:t>
            </a:r>
          </a:p>
          <a:p>
            <a:r>
              <a:rPr lang="ru-RU" dirty="0" err="1" smtClean="0"/>
              <a:t>Демотивация</a:t>
            </a:r>
            <a:endParaRPr lang="ru-RU" dirty="0" smtClean="0"/>
          </a:p>
          <a:p>
            <a:r>
              <a:rPr lang="ru-RU" dirty="0" smtClean="0"/>
              <a:t>Депрессии и неврозы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«интеллигентных» проектах, особенно международных</a:t>
            </a:r>
            <a:r>
              <a:rPr lang="en-US" dirty="0" smtClean="0"/>
              <a:t>,</a:t>
            </a:r>
            <a:r>
              <a:rPr lang="ru-RU" dirty="0" smtClean="0"/>
              <a:t> на первый план выходит психологический аспект, а также навыки межкультурного общения, способность понимать.</a:t>
            </a:r>
          </a:p>
          <a:p>
            <a:endParaRPr lang="ru-RU" dirty="0" smtClean="0"/>
          </a:p>
          <a:p>
            <a:r>
              <a:rPr lang="ru-RU" dirty="0" smtClean="0"/>
              <a:t>Адекватная психологическая среда располагает к успешному выполнению проекта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Карты </a:t>
            </a:r>
            <a:r>
              <a:rPr lang="ru-RU" dirty="0" err="1" smtClean="0"/>
              <a:t>будующего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 не фотография</a:t>
            </a:r>
            <a:endParaRPr lang="uk-UA" dirty="0"/>
          </a:p>
        </p:txBody>
      </p:sp>
      <p:pic>
        <p:nvPicPr>
          <p:cNvPr id="7" name="Содержимое 6" descr="tr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783522" cy="3369149"/>
          </a:xfrm>
        </p:spPr>
      </p:pic>
      <p:sp>
        <p:nvSpPr>
          <p:cNvPr id="8" name="TextBox 7"/>
          <p:cNvSpPr txBox="1"/>
          <p:nvPr/>
        </p:nvSpPr>
        <p:spPr>
          <a:xfrm>
            <a:off x="5292080" y="5877272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Navteq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map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hecks_carto44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6769665" cy="4879878"/>
          </a:xfrm>
          <a:prstGeom prst="rect">
            <a:avLst/>
          </a:prstGeom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380596" y="-30788"/>
            <a:ext cx="8403493" cy="1231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Представительство в Украине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Tijdelijke aanduiding voor inhoud 27"/>
          <p:cNvSpPr>
            <a:spLocks noGrp="1"/>
          </p:cNvSpPr>
          <p:nvPr>
            <p:ph idx="1"/>
          </p:nvPr>
        </p:nvSpPr>
        <p:spPr>
          <a:xfrm>
            <a:off x="504434" y="1424651"/>
            <a:ext cx="8404006" cy="369332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Офисы</a:t>
            </a:r>
            <a:r>
              <a:rPr lang="uk-UA" dirty="0" smtClean="0"/>
              <a:t> в </a:t>
            </a:r>
            <a:r>
              <a:rPr lang="uk-UA" dirty="0" err="1" smtClean="0"/>
              <a:t>двух</a:t>
            </a:r>
            <a:r>
              <a:rPr lang="uk-UA" dirty="0" smtClean="0"/>
              <a:t> городах</a:t>
            </a:r>
            <a:r>
              <a:rPr lang="en-US" dirty="0" smtClean="0"/>
              <a:t>: </a:t>
            </a:r>
            <a:r>
              <a:rPr lang="uk-UA" dirty="0" err="1" smtClean="0"/>
              <a:t>Ки</a:t>
            </a:r>
            <a:r>
              <a:rPr lang="ru-RU" dirty="0" smtClean="0"/>
              <a:t>е</a:t>
            </a:r>
            <a:r>
              <a:rPr lang="uk-UA" dirty="0" smtClean="0"/>
              <a:t>в и </a:t>
            </a:r>
            <a:r>
              <a:rPr lang="uk-UA" dirty="0" err="1" smtClean="0"/>
              <a:t>Дн</a:t>
            </a:r>
            <a:r>
              <a:rPr lang="ru-RU" dirty="0" smtClean="0"/>
              <a:t>е</a:t>
            </a:r>
            <a:r>
              <a:rPr lang="uk-UA" dirty="0" err="1" smtClean="0"/>
              <a:t>пропетровск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/>
          </a:bodyPr>
          <a:lstStyle/>
          <a:p>
            <a:fld id="{868B7E6D-1DE9-43BB-BD50-D18A9C7F4CB4}" type="slidenum">
              <a:rPr/>
              <a:pPr/>
              <a:t>3</a:t>
            </a:fld>
            <a:endParaRPr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3995936" y="2996952"/>
            <a:ext cx="722376" cy="15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932040" y="3861048"/>
            <a:ext cx="722376" cy="1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95536" y="4720528"/>
            <a:ext cx="3493145" cy="31085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uk-UA" sz="1600" b="1" dirty="0" err="1" smtClean="0">
                <a:solidFill>
                  <a:srgbClr val="FFFFFF"/>
                </a:solidFill>
              </a:rPr>
              <a:t>Киев</a:t>
            </a:r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31" name="Rechte verbindingslijn 30"/>
          <p:cNvCxnSpPr/>
          <p:nvPr/>
        </p:nvCxnSpPr>
        <p:spPr>
          <a:xfrm rot="5400000">
            <a:off x="5188914" y="5544686"/>
            <a:ext cx="1569353" cy="0"/>
          </a:xfrm>
          <a:prstGeom prst="line">
            <a:avLst/>
          </a:prstGeom>
          <a:ln w="28575">
            <a:solidFill>
              <a:srgbClr val="E8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Bosforum_Dnep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816" y="5013176"/>
            <a:ext cx="1656184" cy="1242138"/>
          </a:xfrm>
          <a:prstGeom prst="rect">
            <a:avLst/>
          </a:prstGeom>
        </p:spPr>
      </p:pic>
      <p:pic>
        <p:nvPicPr>
          <p:cNvPr id="54" name="Picture 53" descr="office_dnepr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5013176"/>
            <a:ext cx="1680187" cy="1260140"/>
          </a:xfrm>
          <a:prstGeom prst="rect">
            <a:avLst/>
          </a:prstGeom>
        </p:spPr>
      </p:pic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5868144" y="4749737"/>
            <a:ext cx="3275856" cy="31085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uk-UA" sz="1600" b="1" dirty="0" err="1" smtClean="0">
                <a:solidFill>
                  <a:srgbClr val="FFFFFF"/>
                </a:solidFill>
              </a:rPr>
              <a:t>Днепропетровск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55" name="Picture 54" descr="K_o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5013176"/>
            <a:ext cx="1800200" cy="1197362"/>
          </a:xfrm>
          <a:prstGeom prst="rect">
            <a:avLst/>
          </a:prstGeom>
        </p:spPr>
      </p:pic>
      <p:pic>
        <p:nvPicPr>
          <p:cNvPr id="1026" name="Picture 2" descr="C:\1_Navteq\18_New_NAVTEQ_Ukraine\30_NEW_office\Stend\All_bui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5013176"/>
            <a:ext cx="1800200" cy="119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70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Контекст бизнеса </a:t>
            </a:r>
            <a:r>
              <a:rPr lang="en-US" dirty="0" smtClean="0"/>
              <a:t>L&amp;C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где </a:t>
            </a:r>
            <a:r>
              <a:rPr lang="ru-RU" dirty="0" smtClean="0"/>
              <a:t>находимся сейчас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Компания находится в </a:t>
            </a:r>
            <a:r>
              <a:rPr lang="ru-RU" dirty="0" err="1" smtClean="0"/>
              <a:t>остроконкурентной</a:t>
            </a:r>
            <a:r>
              <a:rPr lang="ru-RU" dirty="0" smtClean="0"/>
              <a:t> среде (рост рынка смартфонов 40% в год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Переход </a:t>
            </a:r>
            <a:r>
              <a:rPr lang="ru-RU" dirty="0" smtClean="0"/>
              <a:t>на экосистему </a:t>
            </a:r>
            <a:r>
              <a:rPr lang="en-US" dirty="0" smtClean="0"/>
              <a:t>Microsoft</a:t>
            </a:r>
            <a:r>
              <a:rPr lang="ru-RU" dirty="0" smtClean="0"/>
              <a:t>, план восхождения «третьего» игрока кроме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r>
              <a:rPr lang="ru-RU" dirty="0" smtClean="0"/>
              <a:t> (прогноз роста </a:t>
            </a:r>
            <a:r>
              <a:rPr lang="en-US" dirty="0" smtClean="0"/>
              <a:t>IDC – 46%)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Значительная потеря доли рынка 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Требуются </a:t>
            </a:r>
            <a:r>
              <a:rPr lang="ru-RU" u="sng" dirty="0" smtClean="0"/>
              <a:t>прорывные</a:t>
            </a:r>
            <a:r>
              <a:rPr lang="ru-RU" dirty="0" smtClean="0"/>
              <a:t> собственные продукты (беспроводная зарядка, новая оптика, новые </a:t>
            </a:r>
            <a:r>
              <a:rPr lang="en-US" dirty="0" smtClean="0"/>
              <a:t>Location </a:t>
            </a:r>
            <a:r>
              <a:rPr lang="ru-RU" dirty="0" smtClean="0"/>
              <a:t>сервисы, </a:t>
            </a:r>
            <a:r>
              <a:rPr lang="en-US" dirty="0" smtClean="0"/>
              <a:t>3-D</a:t>
            </a:r>
            <a:r>
              <a:rPr lang="ru-RU" dirty="0" smtClean="0"/>
              <a:t> карты мира)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Скандал с картами </a:t>
            </a:r>
            <a:r>
              <a:rPr lang="en-US" dirty="0" smtClean="0"/>
              <a:t>Apple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мира от трех китов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кто </a:t>
            </a:r>
            <a:r>
              <a:rPr lang="ru-RU" dirty="0" smtClean="0"/>
              <a:t>лучше?</a:t>
            </a:r>
            <a:endParaRPr lang="uk-UA" dirty="0"/>
          </a:p>
        </p:txBody>
      </p:sp>
      <p:pic>
        <p:nvPicPr>
          <p:cNvPr id="5" name="Содержимое 4" descr="M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581924" cy="4387949"/>
          </a:xfrm>
        </p:spPr>
      </p:pic>
      <p:sp>
        <p:nvSpPr>
          <p:cNvPr id="7" name="TextBox 6"/>
          <p:cNvSpPr txBox="1"/>
          <p:nvPr/>
        </p:nvSpPr>
        <p:spPr>
          <a:xfrm>
            <a:off x="3635896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Карты </a:t>
            </a:r>
            <a:r>
              <a:rPr lang="en-US" dirty="0" smtClean="0"/>
              <a:t>Nokia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43711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443711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проекты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challenging </a:t>
            </a:r>
            <a:r>
              <a:rPr lang="en-US" dirty="0" smtClean="0"/>
              <a:t>time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Новая стратегия</a:t>
            </a:r>
          </a:p>
          <a:p>
            <a:r>
              <a:rPr lang="ru-RU" dirty="0" smtClean="0"/>
              <a:t>Повышения требований</a:t>
            </a:r>
            <a:r>
              <a:rPr lang="en-US" dirty="0" smtClean="0"/>
              <a:t> time to market</a:t>
            </a:r>
          </a:p>
          <a:p>
            <a:r>
              <a:rPr lang="ru-RU" dirty="0" smtClean="0"/>
              <a:t>Концентрация усилий на ключевых проектах</a:t>
            </a:r>
          </a:p>
          <a:p>
            <a:r>
              <a:rPr lang="ru-RU" dirty="0" smtClean="0"/>
              <a:t>Новые роли ВСЕХ сотрудников</a:t>
            </a:r>
          </a:p>
          <a:p>
            <a:r>
              <a:rPr lang="ru-RU" dirty="0" smtClean="0"/>
              <a:t>Переобучение</a:t>
            </a:r>
          </a:p>
          <a:p>
            <a:r>
              <a:rPr lang="ru-RU" dirty="0" smtClean="0"/>
              <a:t>Ускорение процессов обмена информацией</a:t>
            </a:r>
          </a:p>
          <a:p>
            <a:r>
              <a:rPr lang="ru-RU" dirty="0" smtClean="0"/>
              <a:t>Повышение отдачи и личной эффективности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руководителя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в условиях трансформаций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Быстрая личная адаптация под новые условия</a:t>
            </a:r>
          </a:p>
          <a:p>
            <a:r>
              <a:rPr lang="ru-RU" dirty="0" smtClean="0"/>
              <a:t>Трансляция ключевых </a:t>
            </a:r>
            <a:r>
              <a:rPr lang="ru-RU" dirty="0" err="1" smtClean="0"/>
              <a:t>бизнес-месиджей</a:t>
            </a:r>
            <a:r>
              <a:rPr lang="ru-RU" dirty="0" smtClean="0"/>
              <a:t> подчиненным и подрядчикам </a:t>
            </a:r>
          </a:p>
          <a:p>
            <a:r>
              <a:rPr lang="ru-RU" dirty="0" smtClean="0"/>
              <a:t>Активное переобучение участников проекта</a:t>
            </a:r>
          </a:p>
          <a:p>
            <a:r>
              <a:rPr lang="ru-RU" dirty="0" smtClean="0"/>
              <a:t>Обеспечение преемственности для ключевых ролей</a:t>
            </a:r>
          </a:p>
          <a:p>
            <a:r>
              <a:rPr lang="ru-RU" dirty="0" smtClean="0"/>
              <a:t>Работа в жестких временных и финансовых условиях</a:t>
            </a:r>
          </a:p>
          <a:p>
            <a:r>
              <a:rPr lang="ru-RU" dirty="0" smtClean="0"/>
              <a:t>Психологическая поддержка команды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71" y="581341"/>
            <a:ext cx="8403493" cy="9034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управления проектами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PMO</a:t>
            </a:r>
            <a:r>
              <a:rPr lang="ru-RU" dirty="0" smtClean="0"/>
              <a:t> в </a:t>
            </a:r>
            <a:r>
              <a:rPr lang="uk-UA" dirty="0" err="1" smtClean="0"/>
              <a:t>главном</a:t>
            </a:r>
            <a:r>
              <a:rPr lang="uk-UA" dirty="0" smtClean="0"/>
              <a:t> </a:t>
            </a:r>
            <a:r>
              <a:rPr lang="uk-UA" dirty="0" err="1" smtClean="0"/>
              <a:t>офисе</a:t>
            </a:r>
            <a:endParaRPr lang="ru-RU" dirty="0" smtClean="0"/>
          </a:p>
          <a:p>
            <a:r>
              <a:rPr lang="ru-RU" dirty="0" smtClean="0"/>
              <a:t>Стандартные процедуры запросов на проект и </a:t>
            </a:r>
            <a:r>
              <a:rPr lang="ru-RU" dirty="0" err="1" smtClean="0"/>
              <a:t>бюджетирования</a:t>
            </a:r>
            <a:endParaRPr lang="ru-RU" dirty="0" smtClean="0"/>
          </a:p>
          <a:p>
            <a:r>
              <a:rPr lang="ru-RU" dirty="0" smtClean="0"/>
              <a:t>Единая программная </a:t>
            </a:r>
            <a:r>
              <a:rPr lang="ru-RU" dirty="0" smtClean="0"/>
              <a:t>среда учета</a:t>
            </a:r>
            <a:endParaRPr lang="ru-RU" dirty="0" smtClean="0"/>
          </a:p>
          <a:p>
            <a:r>
              <a:rPr lang="ru-RU" dirty="0" smtClean="0"/>
              <a:t>Географический охват: Более 180 офисов только </a:t>
            </a:r>
            <a:r>
              <a:rPr lang="en-US" dirty="0" smtClean="0"/>
              <a:t>L&amp;C</a:t>
            </a:r>
            <a:r>
              <a:rPr lang="ru-RU" dirty="0" smtClean="0"/>
              <a:t> в 75 странах мира</a:t>
            </a:r>
          </a:p>
          <a:p>
            <a:r>
              <a:rPr lang="ru-RU" dirty="0" smtClean="0"/>
              <a:t>Тысячи подрядчиков </a:t>
            </a:r>
          </a:p>
          <a:p>
            <a:r>
              <a:rPr lang="ru-RU" dirty="0" smtClean="0"/>
              <a:t>Десятки проектов/инициатив реализуются одновременно </a:t>
            </a:r>
          </a:p>
          <a:p>
            <a:r>
              <a:rPr lang="ru-RU" dirty="0" err="1" smtClean="0"/>
              <a:t>Мультикультурные</a:t>
            </a:r>
            <a:r>
              <a:rPr lang="ru-RU" dirty="0" smtClean="0"/>
              <a:t> команды проектов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проекта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чем </a:t>
            </a:r>
            <a:r>
              <a:rPr lang="ru-RU" dirty="0" smtClean="0"/>
              <a:t>достигаем цели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</a:t>
            </a:r>
          </a:p>
          <a:p>
            <a:r>
              <a:rPr lang="ru-RU" dirty="0" smtClean="0"/>
              <a:t>Софт</a:t>
            </a:r>
          </a:p>
          <a:p>
            <a:r>
              <a:rPr lang="ru-RU" dirty="0" smtClean="0"/>
              <a:t>Оборудование, в т.ч. полевое</a:t>
            </a:r>
            <a:endParaRPr lang="en-US" dirty="0" smtClean="0"/>
          </a:p>
          <a:p>
            <a:r>
              <a:rPr lang="ru-RU" dirty="0" smtClean="0"/>
              <a:t>Подряды</a:t>
            </a:r>
            <a:endParaRPr lang="uk-UA" dirty="0"/>
          </a:p>
        </p:txBody>
      </p:sp>
      <p:pic>
        <p:nvPicPr>
          <p:cNvPr id="5" name="Рисунок 4" descr="Navteq+True+7.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10235"/>
            <a:ext cx="6984776" cy="46477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1012</Words>
  <Application>Microsoft Office PowerPoint</Application>
  <PresentationFormat>Экран (4:3)</PresentationFormat>
  <Paragraphs>179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Психология международных проектов </vt:lpstr>
      <vt:lpstr>Про компанию</vt:lpstr>
      <vt:lpstr>Представительство в Украине</vt:lpstr>
      <vt:lpstr>Контекст бизнеса L&amp;C</vt:lpstr>
      <vt:lpstr>Карта мира от трех китов</vt:lpstr>
      <vt:lpstr>Влияние на проекты</vt:lpstr>
      <vt:lpstr>Роль руководителя </vt:lpstr>
      <vt:lpstr>Особенности управления проектами</vt:lpstr>
      <vt:lpstr>Ресурсы проекта</vt:lpstr>
      <vt:lpstr>Психологические аспекты</vt:lpstr>
      <vt:lpstr>Ваша версия оптимального стиля управления в межкультурном проекте?</vt:lpstr>
      <vt:lpstr>Соберите команду</vt:lpstr>
      <vt:lpstr>Атмосфера проекта</vt:lpstr>
      <vt:lpstr>Особенности международных проектов</vt:lpstr>
      <vt:lpstr>Значимые аспекты проекта</vt:lpstr>
      <vt:lpstr>Значимые аспекты проекта</vt:lpstr>
      <vt:lpstr>Подстройка</vt:lpstr>
      <vt:lpstr>Письмо 1</vt:lpstr>
      <vt:lpstr>Письмо 2</vt:lpstr>
      <vt:lpstr>Роль визуализации</vt:lpstr>
      <vt:lpstr>Разработка модели</vt:lpstr>
      <vt:lpstr>Слайд 22</vt:lpstr>
      <vt:lpstr>Моя новая “Nokia”</vt:lpstr>
      <vt:lpstr>Деструкторы духа проекта</vt:lpstr>
      <vt:lpstr>Итого</vt:lpstr>
      <vt:lpstr>Карты будующего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международных проектов </dc:title>
  <dc:creator>Ярослав</dc:creator>
  <cp:lastModifiedBy>Ярослав</cp:lastModifiedBy>
  <cp:revision>20</cp:revision>
  <dcterms:created xsi:type="dcterms:W3CDTF">2012-10-20T09:26:03Z</dcterms:created>
  <dcterms:modified xsi:type="dcterms:W3CDTF">2012-10-20T15:15:06Z</dcterms:modified>
</cp:coreProperties>
</file>