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71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7" r:id="rId17"/>
    <p:sldId id="288" r:id="rId18"/>
    <p:sldId id="293" r:id="rId19"/>
    <p:sldId id="294" r:id="rId20"/>
    <p:sldId id="297" r:id="rId21"/>
    <p:sldId id="298" r:id="rId22"/>
    <p:sldId id="304" r:id="rId23"/>
    <p:sldId id="305" r:id="rId24"/>
    <p:sldId id="306" r:id="rId25"/>
    <p:sldId id="307" r:id="rId26"/>
    <p:sldId id="308" r:id="rId27"/>
    <p:sldId id="30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C4CD8-22E9-4684-A433-188A0265E2E4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622C9-4F12-4628-AEEF-22014E73C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8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22C9-4F12-4628-AEEF-22014E73CFE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A214EA6-F332-428A-9FB3-B5113F0D347E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4C10F-CBD1-43AA-8FFC-E04B24BAA9BD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AB089-4E52-4D97-A370-F931A4E1BB82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858BE-BB99-485D-88CA-2D25D5F531FC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43F08F-7854-4616-9D8C-05DC5DD75D7C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5BBBD5-5B7F-4C13-9BFE-040F1F850674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4F2EA5-8543-4B90-B15D-B7625D821B4E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676BF-1EDD-4802-91B2-EE1C8F7E6E7D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05F157-B528-4559-A51D-1237B322F962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272CA34-D138-4810-AF3E-47FD053BB52C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4C444C7-A73B-4A64-B7C9-DF6874C9294B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(c) </a:t>
            </a:r>
            <a:r>
              <a:rPr lang="ru-RU" smtClean="0"/>
              <a:t>Юрченко О.С.</a:t>
            </a: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1241952-9E48-41A7-A70A-EC3A8658FB31}" type="datetime1">
              <a:rPr lang="ru-RU" smtClean="0"/>
              <a:pPr/>
              <a:t>02.11.2012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1573F38-5E0C-4E41-923B-8AC9C744D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Мотивация</a:t>
            </a:r>
            <a:r>
              <a:rPr lang="en-US" dirty="0" smtClean="0"/>
              <a:t> </a:t>
            </a:r>
            <a:r>
              <a:rPr lang="ru-RU" dirty="0" smtClean="0"/>
              <a:t>в проекте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19400"/>
            <a:ext cx="8408114" cy="3752872"/>
          </a:xfrm>
        </p:spPr>
        <p:txBody>
          <a:bodyPr>
            <a:normAutofit/>
          </a:bodyPr>
          <a:lstStyle/>
          <a:p>
            <a:endParaRPr lang="en-US" sz="2400" b="1" i="1" dirty="0" smtClean="0"/>
          </a:p>
          <a:p>
            <a:r>
              <a:rPr lang="ru-RU" sz="2400" b="1" i="1" dirty="0" smtClean="0"/>
              <a:t>Доклад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ru-RU" dirty="0" smtClean="0"/>
              <a:t>Секция «РМ –Практика»</a:t>
            </a:r>
            <a:endParaRPr lang="ru-RU" dirty="0"/>
          </a:p>
        </p:txBody>
      </p:sp>
      <p:pic>
        <p:nvPicPr>
          <p:cNvPr id="4" name="Рисунок 3" descr="Форум Лого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42852"/>
            <a:ext cx="362902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эмоциональном напряжении и риске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1785926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b="1" dirty="0" smtClean="0"/>
              <a:t>Нередко такие люди выбирают экстремальные профессии. </a:t>
            </a:r>
          </a:p>
          <a:p>
            <a:pPr algn="just"/>
            <a:r>
              <a:rPr lang="ru-RU" sz="1200" b="1" dirty="0" smtClean="0"/>
              <a:t>Но бывает и так, что, работая в «мирной» профессии, они «отрываются по полной программе» во внерабочее время и увлекаются экстремальными видами спорта. Эти сотрудники часто пытаются увлечь за собой коллег, приобщить их к своему хобби.</a:t>
            </a:r>
            <a:endParaRPr lang="ru-RU" sz="12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5357826"/>
            <a:ext cx="828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В данном случае, организуя экстремальный отдых, важно не ошибиться в отборе сотрудников. Иначе вместо мотивации персонала можно повысить число увольнений.  </a:t>
            </a:r>
            <a:r>
              <a:rPr lang="ru-RU" sz="1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    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1 07 Экстремальная работ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958" y="2843214"/>
            <a:ext cx="3564084" cy="237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эмоциональном напряжении и риске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2892" y="1500174"/>
            <a:ext cx="832251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b="1" dirty="0" smtClean="0"/>
              <a:t>Формулируйте для таких сотрудников сложные задачи, ставьте цели, которые заставят их работать с напряжением и усилием.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Говорите так: «Только вы, Сергей </a:t>
            </a:r>
            <a:r>
              <a:rPr lang="ru-RU" sz="1200" b="1" dirty="0" err="1" smtClean="0"/>
              <a:t>Ивaнoвич</a:t>
            </a:r>
            <a:r>
              <a:rPr lang="ru-RU" sz="1200" b="1" dirty="0" smtClean="0"/>
              <a:t>, с вашей активностью и азартом, можете решить эту трудоемкую задачу!»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Давайте сотрудникам поручения, в которых надо проявить выносливость (частые командировки, налаживание нового производства и т. п.).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Говорите о рисках, связанных с новым проектом, и о своем доверии к способности сотрудника к разумному риску.</a:t>
            </a:r>
          </a:p>
          <a:p>
            <a:pPr lvl="0"/>
            <a:endParaRPr lang="ru-RU" sz="1200" dirty="0" smtClean="0"/>
          </a:p>
          <a:p>
            <a:r>
              <a:rPr lang="ru-RU" sz="1200" b="1" dirty="0" smtClean="0"/>
              <a:t>Организуйте экстремальный отдых для работников, имеющих потребность в риске.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Calibri" pitchFamily="34" charset="0"/>
                <a:cs typeface="Times New Roman"/>
              </a:rPr>
              <a:t>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 07 Рафтинг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179235"/>
            <a:ext cx="3381390" cy="225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социальном статусе и власти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1785926"/>
            <a:ext cx="8286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b="1" dirty="0" smtClean="0"/>
              <a:t>Эта потребность проявляется в желании осуществлять влияние, управление и контроль над ситуацией и другими людьми. По существу, такая потребность связана с наличием лидерского потенциала и организаторских способностей.  </a:t>
            </a:r>
            <a:r>
              <a:rPr lang="ru-RU" sz="1200" b="1" dirty="0" smtClean="0">
                <a:latin typeface="Times New Roman"/>
                <a:cs typeface="Times New Roman"/>
              </a:rPr>
              <a:t>►</a:t>
            </a:r>
            <a:endParaRPr lang="ru-RU" sz="1200" b="1" dirty="0"/>
          </a:p>
        </p:txBody>
      </p:sp>
      <p:pic>
        <p:nvPicPr>
          <p:cNvPr id="10" name="Рисунок 9" descr="1 08 Потребность влас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2643182"/>
            <a:ext cx="380047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социальном статусе и власти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2892" y="1500174"/>
            <a:ext cx="50363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b="1" dirty="0" smtClean="0"/>
              <a:t>Выполняйте свои обещания по повышению сотрудника в должности.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Делегируйте сотруднику выполнение сложных задач с персональной ответственностью.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Создавайте условия для реализации организаторских способностей сотрудника.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Помните, что сотрудники, имеющие лидерский потенциал, способны составлять долгосрочные планы и успешно их выполнять.</a:t>
            </a:r>
          </a:p>
          <a:p>
            <a:pPr lvl="0"/>
            <a:endParaRPr lang="ru-RU" sz="1200" dirty="0" smtClean="0"/>
          </a:p>
          <a:p>
            <a:r>
              <a:rPr lang="ru-RU" sz="1200" b="1" dirty="0" smtClean="0"/>
              <a:t>Интересуйтесь новыми идеями и инициативами сотрудников.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Calibri" pitchFamily="34" charset="0"/>
                <a:cs typeface="Times New Roman"/>
              </a:rPr>
              <a:t>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 08 Вверх по лестниц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145" y="2714620"/>
            <a:ext cx="3242011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независимости и свободе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1785926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b="1" dirty="0" smtClean="0"/>
              <a:t>Кроме лидеров и ведомых, в любой компании есть сотрудники, имеющие потребность в независимости и свободе. Они не любят ни управлять, ни подчиняться. Нередко такие сотрудники — вполне компетентные и опытные специалисты в своей области и считаются ценным кадровым ресурсом компании.  </a:t>
            </a:r>
            <a:r>
              <a:rPr lang="ru-RU" sz="1200" b="1" dirty="0" smtClean="0">
                <a:latin typeface="Times New Roman"/>
                <a:cs typeface="Times New Roman"/>
              </a:rPr>
              <a:t>►</a:t>
            </a:r>
            <a:endParaRPr lang="ru-RU" sz="1200" b="1" dirty="0"/>
          </a:p>
        </p:txBody>
      </p:sp>
      <p:pic>
        <p:nvPicPr>
          <p:cNvPr id="7" name="Рисунок 6" descr="1 09 Свобо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3071810"/>
            <a:ext cx="476250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независимости и свободе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2892" y="1500174"/>
            <a:ext cx="610793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b="1" dirty="0" smtClean="0"/>
              <a:t>Этот сотрудник будет отлично работать на тех участках, где требуется самостоятельность.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Предлагайте ему выступить экспертом при оценке новых проектов. 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Этот работник заинтересуется задачами по внутреннему аудиту компании.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Сотрудника, который любит независимость и свободу, может привлечь наставничество.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Направляйте его в подчинение к руководителю с партнерским стилем управления.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Контроль над таким сотрудником должен быть минимальным.</a:t>
            </a:r>
          </a:p>
          <a:p>
            <a:pPr lvl="0"/>
            <a:endParaRPr lang="ru-RU" sz="1200" dirty="0" smtClean="0"/>
          </a:p>
          <a:p>
            <a:r>
              <a:rPr lang="ru-RU" sz="1200" b="1" dirty="0" smtClean="0"/>
              <a:t>Сотрудник с независимым характером будет хорошо работать в отдельном помещении или кабинете.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Calibri" pitchFamily="34" charset="0"/>
                <a:cs typeface="Times New Roman"/>
              </a:rPr>
              <a:t>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 09 Бегущий сотрудник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81" y="5043511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престиже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596" y="4929198"/>
            <a:ext cx="828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b="1" dirty="0" smtClean="0"/>
              <a:t>Если сотрудник стильно одевается, имеет машину модной модели, а на его столе — компьютер последней версии, — перед вами тот, для кого важен престиж.  </a:t>
            </a:r>
            <a:r>
              <a:rPr lang="ru-RU" sz="1200" b="1" dirty="0" smtClean="0">
                <a:latin typeface="Times New Roman"/>
                <a:cs typeface="Times New Roman"/>
              </a:rPr>
              <a:t>►</a:t>
            </a:r>
            <a:endParaRPr lang="ru-RU" sz="1200" b="1" dirty="0"/>
          </a:p>
        </p:txBody>
      </p:sp>
      <p:pic>
        <p:nvPicPr>
          <p:cNvPr id="8" name="Рисунок 7" descr="1 13 Майба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656" y="1857364"/>
            <a:ext cx="3620687" cy="238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престиже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29124" y="1536174"/>
            <a:ext cx="435771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b="1" dirty="0" smtClean="0"/>
              <a:t>Поддерживайте деловую культуру в компании.</a:t>
            </a:r>
            <a:endParaRPr lang="ru-RU" sz="1200" dirty="0" smtClean="0"/>
          </a:p>
          <a:p>
            <a:pPr lvl="0" algn="just"/>
            <a:r>
              <a:rPr lang="ru-RU" sz="1200" b="1" dirty="0" smtClean="0"/>
              <a:t>Проявляйте заботу о дизайне рабочих помещений, мебели, офисных цветов.</a:t>
            </a:r>
            <a:endParaRPr lang="ru-RU" sz="1200" dirty="0" smtClean="0"/>
          </a:p>
          <a:p>
            <a:pPr lvl="0"/>
            <a:r>
              <a:rPr lang="ru-RU" sz="1200" b="1" dirty="0" smtClean="0"/>
              <a:t>Создавайте стильную корпоративную символику, работайте над логотипом, сайтом, выдавайте сотрудникам ежедневники, блокноты, ручки, календари и пакеты с корпоративной символикой.</a:t>
            </a:r>
            <a:endParaRPr lang="ru-RU" sz="1200" dirty="0" smtClean="0"/>
          </a:p>
          <a:p>
            <a:pPr lvl="0"/>
            <a:r>
              <a:rPr lang="ru-RU" sz="1200" b="1" dirty="0" smtClean="0"/>
              <a:t>Стимулируйте честолюбивых сотрудников при помощи </a:t>
            </a:r>
            <a:r>
              <a:rPr lang="ru-RU" sz="1200" b="1" dirty="0" err="1" smtClean="0"/>
              <a:t>имиджевых</a:t>
            </a:r>
            <a:r>
              <a:rPr lang="ru-RU" sz="1200" b="1" dirty="0" smtClean="0"/>
              <a:t> условий; обновления обстановки их кабинетов, замены марки служебной машины на более престижную, смены поколения рабочего компьютера.</a:t>
            </a:r>
            <a:endParaRPr lang="ru-RU" sz="1200" dirty="0" smtClean="0"/>
          </a:p>
          <a:p>
            <a:pPr lvl="0"/>
            <a:r>
              <a:rPr lang="ru-RU" sz="1200" b="1" dirty="0" smtClean="0"/>
              <a:t>Выбирайте для корпоративных праздников престижные рестораны и пансионаты.</a:t>
            </a:r>
            <a:endParaRPr lang="ru-RU" sz="1200" dirty="0" smtClean="0"/>
          </a:p>
          <a:p>
            <a:pPr lvl="0"/>
            <a:r>
              <a:rPr lang="ru-RU" sz="1200" b="1" dirty="0" smtClean="0"/>
              <a:t>Приглашайте на корпоративные праздники модных и известных артистов.</a:t>
            </a:r>
            <a:endParaRPr lang="ru-RU" sz="1200" dirty="0" smtClean="0"/>
          </a:p>
          <a:p>
            <a:r>
              <a:rPr lang="ru-RU" sz="1200" b="1" dirty="0" smtClean="0"/>
              <a:t>В неформальной обстановке положительно оценивайте внешний вид сотрудника, имеющего потребность в престиже.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Calibri" pitchFamily="34" charset="0"/>
                <a:cs typeface="Times New Roman"/>
              </a:rPr>
              <a:t>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 13 Престижная рабо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376492"/>
            <a:ext cx="4038325" cy="2695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творчестве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596" y="2000240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b="1" dirty="0" smtClean="0"/>
              <a:t>Решение новых, нестандартных проблем, разработка </a:t>
            </a:r>
            <a:r>
              <a:rPr lang="ru-RU" sz="1200" b="1" dirty="0" err="1" smtClean="0"/>
              <a:t>креативных</a:t>
            </a:r>
            <a:r>
              <a:rPr lang="ru-RU" sz="1200" b="1" dirty="0" smtClean="0"/>
              <a:t> проектов, рождение новых идей — все эти условия стимулируют сотрудников имеющих потребность в творчестве. Их привлекает неизведанное, они испытывают прилив энергии, осваивая новое интеллектуальное пространство и расширяя возможности профессии. Им не заменить сладость творчества никакими льготами или бонусами.  </a:t>
            </a:r>
            <a:r>
              <a:rPr lang="ru-RU" sz="1200" b="1" dirty="0" smtClean="0">
                <a:latin typeface="Times New Roman"/>
                <a:cs typeface="Times New Roman"/>
              </a:rPr>
              <a:t>►</a:t>
            </a:r>
            <a:endParaRPr lang="ru-RU" sz="1200" b="1" dirty="0"/>
          </a:p>
        </p:txBody>
      </p:sp>
      <p:pic>
        <p:nvPicPr>
          <p:cNvPr id="13" name="Рисунок 12" descr="1 16 Творчество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3429000"/>
            <a:ext cx="3429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творчестве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8596" y="1571612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b="1" dirty="0" smtClean="0"/>
              <a:t>Формулируйте творческие, нестандартные задачи.</a:t>
            </a:r>
            <a:endParaRPr lang="ru-RU" sz="1200" dirty="0" smtClean="0"/>
          </a:p>
          <a:p>
            <a:pPr lvl="0"/>
            <a:r>
              <a:rPr lang="ru-RU" sz="1200" b="1" dirty="0" smtClean="0"/>
              <a:t>Говорите так: «Этого еще никто не делал! Мы будем первыми, кто это сделает!»</a:t>
            </a:r>
            <a:endParaRPr lang="ru-RU" sz="1200" dirty="0" smtClean="0"/>
          </a:p>
          <a:p>
            <a:pPr lvl="0"/>
            <a:r>
              <a:rPr lang="ru-RU" sz="1200" b="1" dirty="0" smtClean="0"/>
              <a:t>Создавайте условия для свободного графика работы.</a:t>
            </a:r>
            <a:endParaRPr lang="ru-RU" sz="1200" dirty="0" smtClean="0"/>
          </a:p>
          <a:p>
            <a:pPr lvl="0"/>
            <a:r>
              <a:rPr lang="ru-RU" sz="1200" b="1" dirty="0" smtClean="0"/>
              <a:t>Не проявляйте директивности и жесткости в управлении.</a:t>
            </a:r>
            <a:endParaRPr lang="ru-RU" sz="1200" dirty="0" smtClean="0"/>
          </a:p>
          <a:p>
            <a:pPr lvl="0"/>
            <a:r>
              <a:rPr lang="ru-RU" sz="1200" b="1" dirty="0" smtClean="0"/>
              <a:t>Помните, что контроль должен быть минимальным.</a:t>
            </a:r>
            <a:endParaRPr lang="ru-RU" sz="1200" dirty="0" smtClean="0"/>
          </a:p>
          <a:p>
            <a:pPr lvl="0"/>
            <a:r>
              <a:rPr lang="ru-RU" sz="1200" b="1" dirty="0" smtClean="0"/>
              <a:t>Поощряйте работу в команде.</a:t>
            </a:r>
            <a:endParaRPr lang="ru-RU" sz="1200" dirty="0" smtClean="0"/>
          </a:p>
          <a:p>
            <a:pPr lvl="0"/>
            <a:r>
              <a:rPr lang="ru-RU" sz="1200" b="1" dirty="0" smtClean="0"/>
              <a:t>Поддерживайте </a:t>
            </a:r>
            <a:r>
              <a:rPr lang="ru-RU" sz="1200" b="1" dirty="0" err="1" smtClean="0"/>
              <a:t>креативного</a:t>
            </a:r>
            <a:r>
              <a:rPr lang="ru-RU" sz="1200" b="1" dirty="0" smtClean="0"/>
              <a:t> лидера.</a:t>
            </a:r>
            <a:endParaRPr lang="ru-RU" sz="1200" dirty="0" smtClean="0"/>
          </a:p>
          <a:p>
            <a:r>
              <a:rPr lang="ru-RU" sz="1200" b="1" dirty="0" smtClean="0"/>
              <a:t>Обеспечивайте его техническими и информационными ресурсами.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Calibri" pitchFamily="34" charset="0"/>
                <a:cs typeface="Times New Roman"/>
              </a:rPr>
              <a:t>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 16 Творчество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151" y="3429000"/>
            <a:ext cx="4357698" cy="2905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2213" y="1857364"/>
            <a:ext cx="7901753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/>
              <a:t>С целью эффективной индивидуальной мотивации сотрудника необходимо знать его потребности и создавать условия для их удовлетворения.</a:t>
            </a: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pic>
        <p:nvPicPr>
          <p:cNvPr id="7" name="Рисунок 6" descr="Девушка и морко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643182"/>
            <a:ext cx="5051324" cy="3357586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57158" y="2643182"/>
            <a:ext cx="3286148" cy="25003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200" b="1" dirty="0" smtClean="0"/>
              <a:t>Способы мотивации для основных групп потребностей членов команды проекта по трем направлениям:</a:t>
            </a:r>
          </a:p>
          <a:p>
            <a:endParaRPr lang="en-US" sz="1200" b="1" dirty="0" smtClean="0"/>
          </a:p>
          <a:p>
            <a:endParaRPr lang="ru-RU" sz="1200" dirty="0" smtClean="0"/>
          </a:p>
          <a:p>
            <a:pPr lvl="0">
              <a:buFont typeface="Wingdings" pitchFamily="2" charset="2"/>
              <a:buChar char="q"/>
            </a:pPr>
            <a:r>
              <a:rPr lang="ru-RU" sz="1400" b="1" dirty="0" smtClean="0"/>
              <a:t>  Мотивация персонала </a:t>
            </a:r>
            <a:endParaRPr lang="ru-RU" sz="1400" dirty="0" smtClean="0"/>
          </a:p>
          <a:p>
            <a:pPr lvl="0">
              <a:buFont typeface="Wingdings" pitchFamily="2" charset="2"/>
              <a:buChar char="q"/>
            </a:pPr>
            <a:r>
              <a:rPr lang="ru-RU" sz="1400" b="1" dirty="0" smtClean="0"/>
              <a:t>  Мотивация руководителей </a:t>
            </a:r>
            <a:endParaRPr lang="ru-RU" sz="1400" dirty="0" smtClean="0"/>
          </a:p>
          <a:p>
            <a:pPr lvl="0">
              <a:buFont typeface="Wingdings" pitchFamily="2" charset="2"/>
              <a:buChar char="q"/>
            </a:pPr>
            <a:r>
              <a:rPr lang="ru-RU" sz="1400" b="1" dirty="0" smtClean="0"/>
              <a:t>  </a:t>
            </a:r>
            <a:r>
              <a:rPr lang="ru-RU" sz="1400" b="1" dirty="0" err="1" smtClean="0"/>
              <a:t>Самомотивация</a:t>
            </a:r>
            <a:r>
              <a:rPr lang="ru-RU" sz="1400" b="1" dirty="0" smtClean="0"/>
              <a:t>  </a:t>
            </a:r>
            <a:r>
              <a:rPr lang="ru-RU" sz="1400" b="1" dirty="0" smtClean="0">
                <a:latin typeface="Times New Roman"/>
                <a:cs typeface="Times New Roman"/>
              </a:rPr>
              <a:t>►</a:t>
            </a:r>
            <a:endParaRPr lang="ru-RU" sz="140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Мотивация руководителя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3" y="1928802"/>
            <a:ext cx="8143933" cy="17859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>
              <a:buNone/>
            </a:pPr>
            <a:endParaRPr lang="ru-RU" sz="3500" b="1" dirty="0" smtClean="0"/>
          </a:p>
          <a:p>
            <a:pPr marL="360000" indent="0" algn="just">
              <a:lnSpc>
                <a:spcPct val="140000"/>
              </a:lnSpc>
              <a:buNone/>
            </a:pPr>
            <a:r>
              <a:rPr lang="ru-RU" sz="3000" b="1" dirty="0" smtClean="0"/>
              <a:t>Важно знать, чем можно мотивировать каждого конкретного руководителя среднего звена. Стандартные схемы мотивации здесь не срабатывают, ведь руководители — не рядовые сотрудники, а «штучный» товар, зачастую ценный именно своей исключительностью, индивидуальным набором личных качеств и запросов.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0033" y="4572008"/>
            <a:ext cx="8143933" cy="12144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lvl="0" algn="just">
              <a:lnSpc>
                <a:spcPct val="120000"/>
              </a:lnSpc>
              <a:buClr>
                <a:schemeClr val="accent1"/>
              </a:buClr>
              <a:buSzPct val="70000"/>
            </a:pPr>
            <a:r>
              <a:rPr lang="ru-RU" sz="1400" b="1" dirty="0" smtClean="0"/>
              <a:t>Система мотивации должна быть построена таким образом, чтобы менеджер, работая на компанию, достигал своих личных целей. Естественно, личные цели у каждого человека свои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cs typeface="Times New Roman"/>
              </a:rPr>
              <a:t>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10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>Мотивация руководителя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Анализ потребностей менеджеров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3" y="1571612"/>
            <a:ext cx="6429421" cy="47149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ru-RU" sz="3500" b="1" dirty="0" smtClean="0"/>
          </a:p>
          <a:p>
            <a:r>
              <a:rPr lang="ru-RU" sz="2200" b="1" dirty="0" smtClean="0"/>
              <a:t>Один управленец нацелен на карьерный рост. Его привлекает широта полномочий, увеличение зоны ответственности и возможность попробовать себя в каком-нибудь новом проекте.</a:t>
            </a:r>
          </a:p>
          <a:p>
            <a:endParaRPr lang="ru-RU" sz="2200" dirty="0" smtClean="0"/>
          </a:p>
          <a:p>
            <a:r>
              <a:rPr lang="ru-RU" sz="2200" b="1" dirty="0" smtClean="0"/>
              <a:t>Другому важен статус — естественно, подкреплённый всеми необходимыми атрибутами власти: собственный кабинет, кожаное кресло с высокой спинкой, дорогой настольный набор, служебный автомобиль.</a:t>
            </a:r>
          </a:p>
          <a:p>
            <a:endParaRPr lang="ru-RU" sz="2200" dirty="0" smtClean="0"/>
          </a:p>
          <a:p>
            <a:r>
              <a:rPr lang="ru-RU" sz="2200" b="1" dirty="0" smtClean="0"/>
              <a:t>Для третьего управленца важен эмоциональный комфорт, хорошие отношения с руководством и коллегами. </a:t>
            </a:r>
          </a:p>
          <a:p>
            <a:endParaRPr lang="ru-RU" sz="2200" dirty="0" smtClean="0"/>
          </a:p>
          <a:p>
            <a:r>
              <a:rPr lang="ru-RU" sz="2200" b="1" dirty="0" smtClean="0"/>
              <a:t>Четвёртого вдохновляет возможность творчества.</a:t>
            </a:r>
          </a:p>
          <a:p>
            <a:endParaRPr lang="ru-RU" sz="2200" dirty="0" smtClean="0"/>
          </a:p>
          <a:p>
            <a:r>
              <a:rPr lang="ru-RU" sz="2200" b="1" dirty="0" smtClean="0"/>
              <a:t>Пятый руководитель больше всего хочет чувствовать свою значимость в компании. </a:t>
            </a:r>
          </a:p>
          <a:p>
            <a:endParaRPr lang="ru-RU" sz="2200" dirty="0" smtClean="0"/>
          </a:p>
          <a:p>
            <a:r>
              <a:rPr lang="ru-RU" sz="2200" b="1" dirty="0" smtClean="0"/>
              <a:t>И, наконец, есть управленцы, готовые променять всё вышеперечисленное на деньги. Такой человек будет выкладываться на все сто, если поймёт, что сможет зарабатывать ещё больше.  </a:t>
            </a:r>
            <a:r>
              <a:rPr lang="ru-RU" sz="2200" b="1" dirty="0" smtClean="0">
                <a:latin typeface="Times New Roman"/>
                <a:cs typeface="Times New Roman"/>
              </a:rPr>
              <a:t>►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pic>
        <p:nvPicPr>
          <p:cNvPr id="7" name="Рисунок 6" descr="2 01 Кнопка Мотивация PU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56" y="4862536"/>
            <a:ext cx="1714500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Самомотивация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717675"/>
            <a:ext cx="8229600" cy="854069"/>
          </a:xfrm>
        </p:spPr>
        <p:txBody>
          <a:bodyPr/>
          <a:lstStyle/>
          <a:p>
            <a:pPr lvl="0"/>
            <a:r>
              <a:rPr lang="ru-RU" sz="1400" b="1" dirty="0" smtClean="0"/>
              <a:t>Вы, безусловно, ставите себе цели. </a:t>
            </a:r>
            <a:endParaRPr lang="ru-RU" sz="1400" dirty="0" smtClean="0"/>
          </a:p>
          <a:p>
            <a:pPr lvl="0"/>
            <a:r>
              <a:rPr lang="ru-RU" sz="1400" b="1" dirty="0" smtClean="0"/>
              <a:t>Вы двигаетесь каждый день, каждый шаг ведет к их достижению. </a:t>
            </a:r>
            <a:endParaRPr lang="ru-RU" sz="1400" dirty="0" smtClean="0"/>
          </a:p>
          <a:p>
            <a:pPr lvl="0"/>
            <a:r>
              <a:rPr lang="ru-RU" sz="1400" b="1" dirty="0" smtClean="0"/>
              <a:t>Вы строите планы. Уточняете условия. 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1550187" y="5286388"/>
            <a:ext cx="604362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lvl="0" indent="-292100" algn="ctr">
              <a:buClr>
                <a:schemeClr val="accent1"/>
              </a:buClr>
              <a:buSzPct val="70000"/>
            </a:pPr>
            <a:r>
              <a:rPr lang="ru-RU" sz="1600" b="1" dirty="0" smtClean="0">
                <a:solidFill>
                  <a:srgbClr val="FFFF00"/>
                </a:solidFill>
              </a:rPr>
              <a:t>Но Вы сказали себе хоть один раз </a:t>
            </a:r>
          </a:p>
          <a:p>
            <a:pPr marL="292100" lvl="0" indent="-292100" algn="ctr">
              <a:buClr>
                <a:schemeClr val="accent1"/>
              </a:buClr>
              <a:buSzPct val="70000"/>
            </a:pPr>
            <a:r>
              <a:rPr lang="ru-RU" sz="1600" b="1" dirty="0" smtClean="0">
                <a:solidFill>
                  <a:srgbClr val="FFFF00"/>
                </a:solidFill>
              </a:rPr>
              <a:t>«Спасибо мне за то, что я это делаю»?  </a:t>
            </a:r>
            <a:r>
              <a:rPr lang="ru-RU" sz="1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3 01 Дев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212" y="2643182"/>
            <a:ext cx="3357576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Самомотивация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46237"/>
            <a:ext cx="5614998" cy="24971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Каждое свое действие, каждый поступок оценивайте только положительно. А вечером уделите пять минут для того, чтобы написать, чем Вы хороши, что Вы сделали полезного. </a:t>
            </a:r>
          </a:p>
          <a:p>
            <a:endParaRPr lang="ru-RU" b="1" dirty="0" smtClean="0"/>
          </a:p>
          <a:p>
            <a:r>
              <a:rPr lang="ru-RU" b="1" dirty="0" smtClean="0"/>
              <a:t>И так каждый день в течение хотя бы одной недели. Каждый вечер на листочек выписывать что-то хорошее о себе и не повторяться. Писать можно о личных качествах или о рабочих. </a:t>
            </a:r>
          </a:p>
          <a:p>
            <a:endParaRPr lang="ru-RU" dirty="0" smtClean="0"/>
          </a:p>
          <a:p>
            <a:r>
              <a:rPr lang="ru-RU" b="1" dirty="0" smtClean="0"/>
              <a:t>Через неделю прочтите все, что Вы написали. Заведите себе такую привычку, и Вы заметите, как сильно продвинутся и все ваши дела.  </a:t>
            </a:r>
            <a:r>
              <a:rPr lang="ru-RU" b="1" dirty="0" smtClean="0">
                <a:latin typeface="Times New Roman"/>
                <a:cs typeface="Times New Roman"/>
              </a:rPr>
              <a:t>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Самомотивация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43042" y="2571745"/>
            <a:ext cx="5786478" cy="20002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Также, одним из способов похвалы может выступать материальное стимулирование: деньги, дорогие шоколадные конфеты, стакан хорошего виски, новый электронный </a:t>
            </a:r>
            <a:r>
              <a:rPr lang="ru-RU" b="1" dirty="0" err="1" smtClean="0"/>
              <a:t>девайс</a:t>
            </a:r>
            <a:r>
              <a:rPr lang="ru-RU" b="1" dirty="0" smtClean="0"/>
              <a:t>...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За каждое действие, направленное на достижение поставленной перед Вами цели, награждайте себя.  </a:t>
            </a:r>
            <a:r>
              <a:rPr lang="ru-RU" b="1" dirty="0" smtClean="0">
                <a:latin typeface="Times New Roman"/>
                <a:cs typeface="Times New Roman"/>
              </a:rPr>
              <a:t>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Самомотивация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00364" y="4500570"/>
            <a:ext cx="5572164" cy="1785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Разумеется, подобных приемов намного больше. Все люди разные, для каждого «срабатывает» что-то своё. </a:t>
            </a:r>
          </a:p>
          <a:p>
            <a:endParaRPr lang="ru-RU" b="1" dirty="0" smtClean="0"/>
          </a:p>
          <a:p>
            <a:r>
              <a:rPr lang="ru-RU" b="1" dirty="0" smtClean="0"/>
              <a:t>Когда Вы используете подходящие способы </a:t>
            </a:r>
            <a:r>
              <a:rPr lang="ru-RU" b="1" dirty="0" err="1" smtClean="0"/>
              <a:t>самомотивации</a:t>
            </a:r>
            <a:r>
              <a:rPr lang="ru-RU" b="1" dirty="0" smtClean="0"/>
              <a:t>, Вы чувствуете себя бодро, в тонусе и достигаете своих целей не только эффективно, но и с удовольствием.  </a:t>
            </a:r>
            <a:r>
              <a:rPr lang="ru-RU" b="1" dirty="0" smtClean="0">
                <a:latin typeface="Times New Roman"/>
                <a:cs typeface="Times New Roman"/>
              </a:rPr>
              <a:t>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717675"/>
            <a:ext cx="6500858" cy="2068515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Как показывает практика, для многих компаний первоочередной является задача не изменения системы мотивации, а постепенного устранения главных </a:t>
            </a:r>
            <a:r>
              <a:rPr lang="ru-RU" b="1" dirty="0" err="1" smtClean="0"/>
              <a:t>демотивирующих</a:t>
            </a:r>
            <a:r>
              <a:rPr lang="ru-RU" b="1" dirty="0" smtClean="0"/>
              <a:t> факторов. </a:t>
            </a:r>
          </a:p>
          <a:p>
            <a:endParaRPr lang="ru-RU" b="1" dirty="0" smtClean="0"/>
          </a:p>
          <a:p>
            <a:r>
              <a:rPr lang="ru-RU" b="1" dirty="0" smtClean="0"/>
              <a:t>Интересно, что обычно это вообще не требует никаких затрат! И только после того, как проблема </a:t>
            </a:r>
            <a:r>
              <a:rPr lang="ru-RU" b="1" dirty="0" err="1" smtClean="0"/>
              <a:t>демотивации</a:t>
            </a:r>
            <a:r>
              <a:rPr lang="ru-RU" b="1" dirty="0" smtClean="0"/>
              <a:t> будет снята, имеет смысл опробовать на практике различные мотивационные системы.  </a:t>
            </a:r>
            <a:r>
              <a:rPr lang="ru-RU" b="1" dirty="0" smtClean="0">
                <a:latin typeface="Times New Roman"/>
                <a:cs typeface="Times New Roman"/>
              </a:rPr>
              <a:t>►</a:t>
            </a:r>
            <a:endParaRPr lang="ru-RU" dirty="0"/>
          </a:p>
        </p:txBody>
      </p:sp>
      <p:pic>
        <p:nvPicPr>
          <p:cNvPr id="7" name="Рисунок 6" descr="Руководитель и радостные сотрудни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143380"/>
            <a:ext cx="39624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pic>
        <p:nvPicPr>
          <p:cNvPr id="9" name="Рисунок 8" descr="Абрахам Масло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39" y="1553773"/>
            <a:ext cx="2500303" cy="1875227"/>
          </a:xfrm>
          <a:prstGeom prst="rect">
            <a:avLst/>
          </a:prstGeom>
        </p:spPr>
      </p:pic>
      <p:pic>
        <p:nvPicPr>
          <p:cNvPr id="10" name="Рисунок 9" descr="Фредерик Герцбер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86190"/>
            <a:ext cx="1778000" cy="2540000"/>
          </a:xfrm>
          <a:prstGeom prst="rect">
            <a:avLst/>
          </a:prstGeom>
        </p:spPr>
      </p:pic>
      <p:pic>
        <p:nvPicPr>
          <p:cNvPr id="11" name="Рисунок 10" descr="Вопро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571612"/>
            <a:ext cx="3595696" cy="479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429683" cy="5715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300" b="1" dirty="0" smtClean="0"/>
              <a:t>Сотрудник, интересы и потребности которого учитываются в предлагаемых ему </a:t>
            </a:r>
            <a:r>
              <a:rPr lang="ru-RU" sz="1300" b="1" dirty="0" err="1" smtClean="0"/>
              <a:t>мотиваторах</a:t>
            </a:r>
            <a:r>
              <a:rPr lang="ru-RU" sz="1300" b="1" dirty="0" smtClean="0"/>
              <a:t>, чувствует себя нужным и полезным. Он рассуждает следующим образом:</a:t>
            </a:r>
            <a:endParaRPr lang="en-US" sz="13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pic>
        <p:nvPicPr>
          <p:cNvPr id="8" name="Рисунок 7" descr="Менедж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6" y="3786190"/>
            <a:ext cx="2722566" cy="2722566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28596" y="2428868"/>
            <a:ext cx="2928958" cy="1357322"/>
          </a:xfrm>
          <a:prstGeom prst="wedgeRoundRectCallout">
            <a:avLst>
              <a:gd name="adj1" fmla="val 58910"/>
              <a:gd name="adj2" fmla="val 877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Моя карьера зависит от моих результатов: чем лучше я работаю, тем успешнее моя карьера</a:t>
            </a:r>
            <a:endParaRPr lang="ru-RU" sz="14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57158" y="5072074"/>
            <a:ext cx="2643206" cy="1214446"/>
          </a:xfrm>
          <a:prstGeom prst="wedgeRoundRectCallout">
            <a:avLst>
              <a:gd name="adj1" fmla="val 67444"/>
              <a:gd name="adj2" fmla="val -860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Я всегда получаю награды, поощрения и бонусы за свои успехи</a:t>
            </a:r>
            <a:endParaRPr lang="ru-RU" sz="14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072198" y="2928934"/>
            <a:ext cx="2786082" cy="1714512"/>
          </a:xfrm>
          <a:prstGeom prst="wedgeRoundRectCallout">
            <a:avLst>
              <a:gd name="adj1" fmla="val -65900"/>
              <a:gd name="adj2" fmla="val 391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Эти награды, поощрения и бонусы интересны для меня, потому что здесь учитываются мои предпочтения </a:t>
            </a:r>
            <a:r>
              <a:rPr lang="ru-RU" sz="1400" b="1" dirty="0" smtClean="0">
                <a:latin typeface="Times New Roman"/>
                <a:cs typeface="Times New Roman"/>
              </a:rPr>
              <a:t>►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1" grpId="0" uiExpand="1" build="p" animBg="1"/>
      <p:bldP spid="1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поддержании жизнедеятельности и здоровья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pic>
        <p:nvPicPr>
          <p:cNvPr id="13" name="Содержимое 12" descr="1 01 Здоровый образ жизни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3143248"/>
            <a:ext cx="3433855" cy="2278464"/>
          </a:xfr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1785926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Потребности в пище, сне, жилье и здоровье жизненно важны для всех людей. Однако бывают сотрудники, для которых эти потребности выступают первостепенными.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Такие сотрудники обычно ведут здоровый образ жизни, соблюдают диету. Они занимаются фитнесом, предпочитают подвижный отдых. Утром делают гимнастику и пробежки. Внешне выглядят ухоженными и подтянутыми. Жизнелюбивы и энергичны.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500702"/>
            <a:ext cx="825108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Потребности в поддержании жизнедеятельности и здоровья редко полностью удовлетворяются у работающих людей. Сотрудники не успевают пообедать или перекусывают «на бегу». Перегрузка и стресс приводят к хроническому недосыпанию. Немало сотрудников снимают квартиры, не имея собственного жилья, или испытывают острую потребность в улучшении жилищных условий. </a:t>
            </a:r>
            <a:r>
              <a:rPr lang="ru-RU" sz="11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 01 Здоровый образ жизни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41790"/>
            <a:ext cx="7643866" cy="5101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поддержании жизнедеятельности и здоровья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2893" y="1500174"/>
            <a:ext cx="753669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Организовывайте горячие обеды для персонала.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Обсуждайте на неформальных мероприятиях принципы здорового образа жизни.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Следите за собственным здоровьем, занимайтесь спортом, будьте подтянутым и жизнерадостным.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Выражайте положительную оценку сотрудников, занимающихся спортом.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 качестве поощрения выдавайте абонементы для успешных сотрудников в бассейны, спортивные залы или спортклубы.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Организуйте спортивные виды отдыха (футбольные соревнования, турниры настольного тенниса и пр.).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Оборудуйте в помещении компании спортивный зал, чтобы сотрудники могли заниматься спортом после работы.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Обеспечьте возможность получения кредитов для ценных сотрудников на жизненно важные приобретения (например, квартиру).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Calibri" pitchFamily="34" charset="0"/>
                <a:cs typeface="Times New Roman"/>
              </a:rPr>
              <a:t>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 01 Здоровый образ жизни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15074" y="5143512"/>
            <a:ext cx="224764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признании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1785926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b="1" dirty="0" smtClean="0"/>
              <a:t>Как правило, такие сотрудники эмоциональные и открытые люди. Поощрение потребности в признании выгодно для компании, поскольку обычно она выражена у старательных сотрудников.</a:t>
            </a:r>
            <a:endParaRPr lang="ru-RU" sz="1200" dirty="0" smtClean="0"/>
          </a:p>
          <a:p>
            <a:pPr algn="just"/>
            <a:r>
              <a:rPr lang="ru-RU" sz="1200" b="1" dirty="0" smtClean="0"/>
              <a:t>Можно выделить два направления, в которых сотрудники могут удовлетворить свою потребность в позитивном принятии. С одной стороны это признание хорошо выполненной работы руководством. С другой — это признание со стороны коллег, обращение к нему за советом. </a:t>
            </a:r>
            <a:r>
              <a:rPr lang="ru-RU" sz="1200" b="1" dirty="0" smtClean="0">
                <a:latin typeface="Times New Roman"/>
                <a:cs typeface="Times New Roman"/>
              </a:rPr>
              <a:t>►</a:t>
            </a:r>
            <a:endParaRPr lang="ru-RU" sz="1200" dirty="0"/>
          </a:p>
        </p:txBody>
      </p:sp>
      <p:pic>
        <p:nvPicPr>
          <p:cNvPr id="9" name="Содержимое 8" descr="1 02 Качание на руках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6633" y="3371714"/>
            <a:ext cx="4581383" cy="31370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признании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2893" y="1500174"/>
            <a:ext cx="75366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b="1" dirty="0" smtClean="0"/>
              <a:t>Публично выражайте позитивную оценку сотрудника, успешно решившего сложную задачу.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Помните, что устная благодарность мотивирует не меньше, чем денежное поощрение.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Выражайте благодарность за хорошую работу своевременно, сразу же после получения сотрудником хорошего результата.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Разработайте и внедрите в компании современный стенд с информацией и фотографиями успешных работников.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Предоставляйте успешному сотруднику право самостоятельно оформлять свой кабинет или рабочее место.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Вознаграждайте сотрудника за стаж работы в компании.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Calibri" pitchFamily="34" charset="0"/>
                <a:cs typeface="Times New Roman"/>
              </a:rPr>
              <a:t>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 02 Куб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643446"/>
            <a:ext cx="285752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надежности и безопасности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1785926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b="1" dirty="0" smtClean="0"/>
              <a:t>Не все, но многие сотрудники имеют потребность в надежности и безопасности (физической, эмоциональной, экономической). Обычно это осторожные люди, предпочитающие порядок и комфорт. Они ценят свое слово, проявляют обязательность и ответственность. Не любят опаздывать и могут быть педантичными.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b="1" dirty="0" smtClean="0"/>
              <a:t>Потребность в экономической безопасности проявляется в ожидании работающих людей иметь вознаграждение, обещанное по договору. </a:t>
            </a:r>
            <a:r>
              <a:rPr lang="ru-RU" sz="1200" b="1" dirty="0" smtClean="0">
                <a:latin typeface="Times New Roman"/>
                <a:cs typeface="Times New Roman"/>
              </a:rPr>
              <a:t>►    </a:t>
            </a:r>
            <a:endParaRPr lang="ru-RU" sz="1200" dirty="0"/>
          </a:p>
        </p:txBody>
      </p:sp>
      <p:pic>
        <p:nvPicPr>
          <p:cNvPr id="8" name="Рисунок 7" descr="1 05 Подушки безопаснос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500438"/>
            <a:ext cx="4954249" cy="281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3536"/>
            <a:ext cx="7972452" cy="9608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Мотивация персонала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Потребность в надежности и безопасности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3F38-5E0C-4E41-923B-8AC9C744DBA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282" y="6429396"/>
            <a:ext cx="1428760" cy="274320"/>
          </a:xfrm>
        </p:spPr>
        <p:txBody>
          <a:bodyPr/>
          <a:lstStyle/>
          <a:p>
            <a:pPr algn="l"/>
            <a:r>
              <a:rPr lang="en-US" sz="800" i="1" dirty="0" smtClean="0"/>
              <a:t>(c) </a:t>
            </a:r>
            <a:r>
              <a:rPr lang="ru-RU" sz="800" i="1" dirty="0" smtClean="0"/>
              <a:t>Юрченко О.С. 2012</a:t>
            </a:r>
            <a:endParaRPr lang="ru-RU" sz="800" i="1" dirty="0"/>
          </a:p>
        </p:txBody>
      </p:sp>
      <p:sp>
        <p:nvSpPr>
          <p:cNvPr id="2150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2892" y="1500174"/>
            <a:ext cx="83225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b="1" dirty="0" smtClean="0"/>
              <a:t>Организуйте хорошую экологию рабочего места (кондиционер, освещение, отсутствие шумов и загазованности).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Вырабатывайте уверенный, но сдержанный стиль в общении с подчиненными.</a:t>
            </a:r>
          </a:p>
          <a:p>
            <a:pPr lvl="0">
              <a:buNone/>
            </a:pPr>
            <a:endParaRPr lang="ru-RU" sz="1200" dirty="0" smtClean="0"/>
          </a:p>
          <a:p>
            <a:pPr lvl="0"/>
            <a:r>
              <a:rPr lang="ru-RU" sz="1200" b="1" dirty="0" smtClean="0"/>
              <a:t>Не пользуйтесь ненормативной лексикой на работе.</a:t>
            </a:r>
          </a:p>
          <a:p>
            <a:pPr lvl="0"/>
            <a:endParaRPr lang="ru-RU" sz="1200" dirty="0" smtClean="0"/>
          </a:p>
          <a:p>
            <a:pPr lvl="0"/>
            <a:r>
              <a:rPr lang="ru-RU" sz="1200" b="1" dirty="0" smtClean="0"/>
              <a:t>Цените человеческое достоинство сотрудников.</a:t>
            </a:r>
          </a:p>
          <a:p>
            <a:pPr lvl="0"/>
            <a:endParaRPr lang="ru-RU" sz="1200" dirty="0" smtClean="0"/>
          </a:p>
          <a:p>
            <a:r>
              <a:rPr lang="ru-RU" sz="1200" b="1" dirty="0" smtClean="0"/>
              <a:t>Строго выдерживайте свои экономические обещания по выплате заработной платы и бонусов.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Calibri" pitchFamily="34" charset="0"/>
                <a:cs typeface="Times New Roman"/>
              </a:rPr>
              <a:t>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 05 Деньг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4" y="3857628"/>
            <a:ext cx="3857632" cy="2584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498</TotalTime>
  <Words>1957</Words>
  <Application>Microsoft Office PowerPoint</Application>
  <PresentationFormat>Экран (4:3)</PresentationFormat>
  <Paragraphs>272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Мотивация в проекте</vt:lpstr>
      <vt:lpstr>Введение</vt:lpstr>
      <vt:lpstr>Мотивация персонала </vt:lpstr>
      <vt:lpstr>Мотивация персонала Потребность в поддержании жизнедеятельности и здоровья</vt:lpstr>
      <vt:lpstr>Мотивация персонала Потребность в поддержании жизнедеятельности и здоровья</vt:lpstr>
      <vt:lpstr>Мотивация персонала Потребность в признании</vt:lpstr>
      <vt:lpstr>Мотивация персонала Потребность в признании</vt:lpstr>
      <vt:lpstr>Мотивация персонала Потребность в надежности и безопасности</vt:lpstr>
      <vt:lpstr>Мотивация персонала Потребность в надежности и безопасности</vt:lpstr>
      <vt:lpstr>Мотивация персонала Потребность в эмоциональном напряжении и риске</vt:lpstr>
      <vt:lpstr>Мотивация персонала Потребность в эмоциональном напряжении и риске</vt:lpstr>
      <vt:lpstr>Мотивация персонала Потребность в социальном статусе и власти</vt:lpstr>
      <vt:lpstr>Мотивация персонала Потребность в социальном статусе и власти</vt:lpstr>
      <vt:lpstr>Мотивация персонала Потребность в независимости и свободе</vt:lpstr>
      <vt:lpstr>Мотивация персонала Потребность в независимости и свободе</vt:lpstr>
      <vt:lpstr>Мотивация персонала Потребность в престиже</vt:lpstr>
      <vt:lpstr>Мотивация персонала Потребность в престиже</vt:lpstr>
      <vt:lpstr>Мотивация персонала Потребность в творчестве</vt:lpstr>
      <vt:lpstr>Мотивация персонала Потребность в творчестве</vt:lpstr>
      <vt:lpstr>Мотивация руководителя </vt:lpstr>
      <vt:lpstr>Мотивация руководителя Анализ потребностей менеджеров</vt:lpstr>
      <vt:lpstr>Самомотивация </vt:lpstr>
      <vt:lpstr>Самомотивация </vt:lpstr>
      <vt:lpstr>Самомотивация </vt:lpstr>
      <vt:lpstr>Самомотивация </vt:lpstr>
      <vt:lpstr>Заключение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yurchenko</dc:creator>
  <cp:lastModifiedBy>Nikolaeva Yuliya</cp:lastModifiedBy>
  <cp:revision>101</cp:revision>
  <dcterms:created xsi:type="dcterms:W3CDTF">2012-10-25T12:56:37Z</dcterms:created>
  <dcterms:modified xsi:type="dcterms:W3CDTF">2012-11-02T10:53:18Z</dcterms:modified>
</cp:coreProperties>
</file>